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85" r:id="rId6"/>
    <p:sldId id="312" r:id="rId7"/>
    <p:sldId id="313" r:id="rId8"/>
    <p:sldId id="311" r:id="rId9"/>
    <p:sldId id="318" r:id="rId10"/>
    <p:sldId id="290" r:id="rId1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E425A3-FFCC-4D90-8AD9-893E66525FE3}" type="datetimeFigureOut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31D4C1-0D10-4A22-8015-F709D81114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08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Ελεύθερη σχεδίαση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A42B-C462-4B17-ABBA-EEECDE1A9336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7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2323-592D-4EC2-8DD2-692B59EF3E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2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E8FC-36E1-4269-BE28-7FBED5B7A3C1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42BB-732A-43C1-B755-BCE44AA325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98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E2E9-209D-409E-BC21-D4F06EEAD164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4552-99A5-4A2E-AEC8-A054363B21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85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4737B-A941-4AF3-BA67-E5923EDD2C78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4F9D-C751-45A0-84B8-52DF570649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48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Ελεύθερη σχεδίαση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E907-9812-4F7E-8EDD-A3E8382FC4EB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2AE2-707B-4463-8CFB-986429346E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52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364E-178A-4AC6-9C48-C59EED69AF9B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4D97-D656-48FC-9B2E-C284857AB7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039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8731-E9CB-4B13-A1FE-CBB85742F5A1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8DB0-F5D4-4F07-9348-1FBC95A5E2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76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0DFE-636B-4431-A774-587FDEF037E3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70E5-F366-4803-A5FF-8CEACB57E2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88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2AC6-1C66-49F6-8723-0802B18A9D62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1E8E-ED01-4EC8-99D2-C19F6E781B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94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B0AE-18D4-4F90-9A8F-F56F42941C34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BD728-6694-4441-BA8B-BFBABA14AD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61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0186-CB2E-49E0-A664-CBAC4CD1BD74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157D-B4A7-42E5-9F14-AAC8416D55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3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59ABC-8726-43D2-90F6-25BBF07B1D9F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C24B2-0539-4013-9FC1-1D2D26C632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3" r:id="rId2"/>
    <p:sldLayoutId id="2147483740" r:id="rId3"/>
    <p:sldLayoutId id="2147483734" r:id="rId4"/>
    <p:sldLayoutId id="2147483741" r:id="rId5"/>
    <p:sldLayoutId id="2147483735" r:id="rId6"/>
    <p:sldLayoutId id="2147483736" r:id="rId7"/>
    <p:sldLayoutId id="2147483742" r:id="rId8"/>
    <p:sldLayoutId id="2147483743" r:id="rId9"/>
    <p:sldLayoutId id="2147483737" r:id="rId10"/>
    <p:sldLayoutId id="2147483738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6480048" cy="2085216"/>
          </a:xfrm>
          <a:extLst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sz="6000" dirty="0" smtClean="0"/>
              <a:t>4. ΤΟΥΡΙΣΜΟΣ ΕΥΕΞΙΑΣ</a:t>
            </a:r>
            <a:endParaRPr lang="el-GR" sz="6000" dirty="0"/>
          </a:p>
        </p:txBody>
      </p:sp>
      <p:sp>
        <p:nvSpPr>
          <p:cNvPr id="7171" name="2 - Υπότιτλος"/>
          <p:cNvSpPr>
            <a:spLocks noGrp="1"/>
          </p:cNvSpPr>
          <p:nvPr>
            <p:ph type="subTitle" idx="1"/>
          </p:nvPr>
        </p:nvSpPr>
        <p:spPr>
          <a:xfrm>
            <a:off x="611188" y="3860800"/>
            <a:ext cx="7407275" cy="2016125"/>
          </a:xfrm>
        </p:spPr>
        <p:txBody>
          <a:bodyPr/>
          <a:lstStyle/>
          <a:p>
            <a:pPr algn="l" eaLnBrk="1" hangingPunct="1"/>
            <a:r>
              <a:rPr lang="el-GR" dirty="0" smtClean="0"/>
              <a:t>Διάλεξη 4</a:t>
            </a:r>
            <a:r>
              <a:rPr lang="el-GR" baseline="30000" dirty="0" smtClean="0"/>
              <a:t>η</a:t>
            </a:r>
            <a:r>
              <a:rPr lang="el-GR" dirty="0" smtClean="0"/>
              <a:t> : ΙΑΜΑΤΙΚΟΣ.</a:t>
            </a:r>
          </a:p>
          <a:p>
            <a:pPr algn="l" eaLnBrk="1" hangingPunct="1"/>
            <a:r>
              <a:rPr lang="el-GR" dirty="0" smtClean="0"/>
              <a:t>Εισηγητής: Γερεντές Νίκος</a:t>
            </a:r>
          </a:p>
          <a:p>
            <a:pPr algn="l" eaLnBrk="1" hangingPunct="1"/>
            <a:endParaRPr lang="el-GR" dirty="0" smtClean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8A017F-FF8A-422F-9268-1FF5FE4C0CF4}" type="datetime1">
              <a:rPr lang="el-GR"/>
              <a:pPr>
                <a:defRPr/>
              </a:pPr>
              <a:t>10/2/2026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12200" cy="981075"/>
          </a:xfrm>
        </p:spPr>
        <p:txBody>
          <a:bodyPr/>
          <a:lstStyle/>
          <a:p>
            <a:pPr eaLnBrk="1" hangingPunct="1"/>
            <a:r>
              <a:rPr lang="el-GR" sz="3600" dirty="0"/>
              <a:t>Ιαματικός, θεραπευτικός</a:t>
            </a:r>
            <a:r>
              <a:rPr lang="el-GR" sz="3600" b="1" dirty="0" smtClean="0"/>
              <a:t> - τουριστική ζήτηση τάσεις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81" y="980728"/>
            <a:ext cx="9144000" cy="5543550"/>
          </a:xfrm>
        </p:spPr>
        <p:txBody>
          <a:bodyPr/>
          <a:lstStyle/>
          <a:p>
            <a:pPr marL="36512" indent="0" eaLnBrk="1" hangingPunct="1">
              <a:buClrTx/>
              <a:buFont typeface="Wingdings 2" pitchFamily="18" charset="2"/>
              <a:buNone/>
              <a:defRPr/>
            </a:pPr>
            <a:r>
              <a:rPr lang="el-GR" sz="2000" b="1" dirty="0" smtClean="0"/>
              <a:t>Χωρική διάσταση: </a:t>
            </a:r>
            <a:r>
              <a:rPr lang="el-GR" sz="2000" dirty="0" smtClean="0"/>
              <a:t>Γύρω από ιαματικές πηγές. Γερμανία και Ιταλία λόγω ποιότητας και παράδοσης. Στη Ελλάδα –Λουτράκι, Αιδηψός, Καμένα Βούρλα κλπ.</a:t>
            </a:r>
          </a:p>
          <a:p>
            <a:pPr marL="36512" indent="0" eaLnBrk="1" hangingPunct="1">
              <a:buClrTx/>
              <a:buFont typeface="Wingdings 2" pitchFamily="18" charset="2"/>
              <a:buNone/>
              <a:defRPr/>
            </a:pPr>
            <a:r>
              <a:rPr lang="el-GR" sz="2000" b="1" dirty="0" smtClean="0"/>
              <a:t>Χρονική διάσταση: </a:t>
            </a:r>
            <a:r>
              <a:rPr lang="el-GR" sz="2000" dirty="0" smtClean="0"/>
              <a:t>Απαιτείτε από 2 έως 4 βδομάδες. Όλο το χρόνο εκτός από λουτρά.</a:t>
            </a:r>
            <a:endParaRPr lang="en-US" sz="2000" dirty="0" smtClean="0"/>
          </a:p>
          <a:p>
            <a:pPr marL="36512" indent="0" eaLnBrk="1" hangingPunct="1">
              <a:buClrTx/>
              <a:buFont typeface="Wingdings 2" pitchFamily="18" charset="2"/>
              <a:buNone/>
              <a:defRPr/>
            </a:pPr>
            <a:r>
              <a:rPr lang="el-GR" sz="2000" b="1" dirty="0" smtClean="0"/>
              <a:t>Αγορά στόχος/ταξιδιωτική δαπάνη: </a:t>
            </a:r>
          </a:p>
          <a:p>
            <a:pPr eaLnBrk="1" hangingPunct="1">
              <a:buClrTx/>
              <a:defRPr/>
            </a:pPr>
            <a:r>
              <a:rPr lang="el-GR" sz="2000" dirty="0" smtClean="0"/>
              <a:t>Μέση και Τρίτη ηλικία, όλων των εισοδηματικών τάξεων για ανακούφιση υγείας</a:t>
            </a:r>
          </a:p>
          <a:p>
            <a:pPr eaLnBrk="1" hangingPunct="1">
              <a:buClrTx/>
              <a:defRPr/>
            </a:pPr>
            <a:r>
              <a:rPr lang="el-GR" sz="2000" dirty="0" smtClean="0"/>
              <a:t>Μέση και Τρίτη ηλικία μεγαλύτερων εισοδημάτων για ανανέωση, πρόληψη, αισθητική και θετική στάση απέναντι στη ζωή.</a:t>
            </a:r>
          </a:p>
          <a:p>
            <a:pPr eaLnBrk="1" hangingPunct="1">
              <a:buClrTx/>
              <a:defRPr/>
            </a:pPr>
            <a:r>
              <a:rPr lang="el-GR" sz="2000" dirty="0" smtClean="0"/>
              <a:t>Συνοδοί των παραπάνω κατηγοριών</a:t>
            </a:r>
          </a:p>
          <a:p>
            <a:pPr marL="36512" indent="0" eaLnBrk="1" hangingPunct="1">
              <a:buClrTx/>
              <a:buFont typeface="Wingdings 2" pitchFamily="18" charset="2"/>
              <a:buNone/>
              <a:defRPr/>
            </a:pPr>
            <a:r>
              <a:rPr lang="el-GR" sz="2000" b="1" dirty="0" smtClean="0"/>
              <a:t>Τουριστικό πακέτο:</a:t>
            </a:r>
          </a:p>
          <a:p>
            <a:pPr marL="36512" indent="0" eaLnBrk="1" hangingPunct="1">
              <a:buClrTx/>
              <a:buFont typeface="Wingdings 2" pitchFamily="18" charset="2"/>
              <a:buNone/>
              <a:defRPr/>
            </a:pPr>
            <a:r>
              <a:rPr lang="el-GR" sz="2000" dirty="0" smtClean="0"/>
              <a:t>Διαμονή (δεν υπάρχει περιορισμός. Συνήθως πολυτελείας και πρώτης κατηγορίας) </a:t>
            </a:r>
            <a:r>
              <a:rPr lang="el-GR" sz="2000" dirty="0"/>
              <a:t>Δ</a:t>
            </a:r>
            <a:r>
              <a:rPr lang="el-GR" sz="2000" dirty="0" smtClean="0"/>
              <a:t>ιατροφή (Συμπεριλαμβάνεται και συνδιάζεται με θεραπεία) μεταφορά </a:t>
            </a:r>
            <a:r>
              <a:rPr lang="en-US" sz="2000" dirty="0" smtClean="0"/>
              <a:t>transfer (</a:t>
            </a:r>
            <a:r>
              <a:rPr lang="el-GR" sz="2000" dirty="0" smtClean="0"/>
              <a:t>ποικίλουν ανάλογα), </a:t>
            </a:r>
          </a:p>
          <a:p>
            <a:pPr marL="36512" indent="0" eaLnBrk="1" hangingPunct="1">
              <a:buClrTx/>
              <a:buFont typeface="Wingdings 2" pitchFamily="18" charset="2"/>
              <a:buNone/>
              <a:defRPr/>
            </a:pPr>
            <a:r>
              <a:rPr lang="el-GR" sz="2000" dirty="0" smtClean="0"/>
              <a:t>Δραστηριότητες (πολλές που σχετίζονται με υγρό στοιχείο για θεραπεία και πρόληψη βασισμένη σε σύγχρονες και παραδοσιακές τεχνικές)</a:t>
            </a:r>
            <a:endParaRPr lang="el-G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6C2896-ABC7-4369-9260-F05B50977FF3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Ορολογία - λέξεις κλειδιά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036638"/>
          </a:xfrm>
        </p:spPr>
        <p:txBody>
          <a:bodyPr/>
          <a:lstStyle/>
          <a:p>
            <a:pPr marL="34925" indent="0" eaLnBrk="1" hangingPunct="1">
              <a:buFont typeface="Wingdings 2" pitchFamily="18" charset="2"/>
              <a:buNone/>
            </a:pPr>
            <a:r>
              <a:rPr lang="el-GR" smtClean="0"/>
              <a:t>Σήμερα θα συναντήσουμε τους ακόλουθους όρους:</a:t>
            </a:r>
          </a:p>
          <a:p>
            <a:pPr marL="34925" indent="0" eaLnBrk="1" hangingPunct="1">
              <a:buFont typeface="Wingdings 2" pitchFamily="18" charset="2"/>
              <a:buNone/>
            </a:pP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6C2896-ABC7-4369-9260-F05B50977FF3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87117"/>
              </p:ext>
            </p:extLst>
          </p:nvPr>
        </p:nvGraphicFramePr>
        <p:xfrm>
          <a:off x="107950" y="2708275"/>
          <a:ext cx="9036051" cy="283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017"/>
                <a:gridCol w="3012017"/>
                <a:gridCol w="3012017"/>
              </a:tblGrid>
              <a:tr h="283527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Ιαματικός τουρισμός </a:t>
                      </a:r>
                    </a:p>
                    <a:p>
                      <a:endParaRPr lang="el-GR" sz="1800" dirty="0" smtClean="0"/>
                    </a:p>
                    <a:p>
                      <a:r>
                        <a:rPr lang="el-GR" sz="1800" baseline="0" dirty="0" smtClean="0"/>
                        <a:t>Τουρισμός υγείας</a:t>
                      </a:r>
                    </a:p>
                    <a:p>
                      <a:endParaRPr lang="el-GR" sz="1800" baseline="0" dirty="0" smtClean="0"/>
                    </a:p>
                    <a:p>
                      <a:r>
                        <a:rPr lang="el-GR" sz="1800" baseline="0" dirty="0" smtClean="0"/>
                        <a:t>Θεραπευτικός τουρισμός</a:t>
                      </a:r>
                    </a:p>
                    <a:p>
                      <a:endParaRPr lang="el-GR" sz="1800" baseline="0" dirty="0" smtClean="0"/>
                    </a:p>
                    <a:p>
                      <a:r>
                        <a:rPr lang="el-GR" sz="1800" baseline="0" dirty="0" smtClean="0"/>
                        <a:t>Θερμαλισμός</a:t>
                      </a:r>
                    </a:p>
                    <a:p>
                      <a:endParaRPr lang="el-GR" sz="1800" baseline="0" dirty="0" smtClean="0"/>
                    </a:p>
                    <a:p>
                      <a:r>
                        <a:rPr lang="el-GR" sz="1800" baseline="0" dirty="0" smtClean="0"/>
                        <a:t>Ιατρικός τουρισμός</a:t>
                      </a:r>
                    </a:p>
                    <a:p>
                      <a:endParaRPr lang="el-GR" sz="1800" baseline="0" dirty="0" smtClean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Τουρισμός ευεξίας</a:t>
                      </a:r>
                    </a:p>
                    <a:p>
                      <a:endParaRPr lang="el-GR" sz="1800" baseline="0" dirty="0" smtClean="0"/>
                    </a:p>
                    <a:p>
                      <a:r>
                        <a:rPr lang="el-GR" sz="1800" baseline="0" dirty="0" smtClean="0"/>
                        <a:t>Κέντρα αναζωογόννησης</a:t>
                      </a:r>
                    </a:p>
                    <a:p>
                      <a:endParaRPr lang="el-GR" sz="1800" baseline="0" dirty="0" smtClean="0"/>
                    </a:p>
                    <a:p>
                      <a:r>
                        <a:rPr lang="el-GR" sz="1800" baseline="0" dirty="0" smtClean="0"/>
                        <a:t>Θαλασσοθεραπεία (</a:t>
                      </a:r>
                      <a:r>
                        <a:rPr lang="en-US" sz="1800" baseline="0" dirty="0" smtClean="0"/>
                        <a:t>spa)</a:t>
                      </a:r>
                      <a:endParaRPr lang="el-GR" sz="1800" baseline="0" dirty="0" smtClean="0"/>
                    </a:p>
                    <a:p>
                      <a:endParaRPr lang="el-GR" sz="1800" baseline="0" dirty="0" smtClean="0"/>
                    </a:p>
                    <a:p>
                      <a:r>
                        <a:rPr lang="el-GR" sz="1800" baseline="0" dirty="0" smtClean="0"/>
                        <a:t>Κοινωνικό κράτος - πολιτική</a:t>
                      </a:r>
                    </a:p>
                    <a:p>
                      <a:endParaRPr lang="el-GR" sz="1800" baseline="0" dirty="0" smtClean="0"/>
                    </a:p>
                    <a:p>
                      <a:endParaRPr lang="el-GR" sz="1800" dirty="0"/>
                    </a:p>
                  </a:txBody>
                  <a:tcPr marL="91435" marR="91435" marT="45730" marB="45730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Κοινωνικός</a:t>
                      </a:r>
                      <a:r>
                        <a:rPr lang="el-GR" sz="1800" baseline="0" dirty="0" smtClean="0"/>
                        <a:t> τουρισμός</a:t>
                      </a:r>
                    </a:p>
                    <a:p>
                      <a:endParaRPr lang="el-GR" sz="1800" baseline="0" dirty="0" smtClean="0"/>
                    </a:p>
                    <a:p>
                      <a:r>
                        <a:rPr lang="el-GR" sz="1800" baseline="0" dirty="0" smtClean="0"/>
                        <a:t>Ατόμων 3</a:t>
                      </a:r>
                      <a:r>
                        <a:rPr lang="el-GR" sz="1800" baseline="30000" dirty="0" smtClean="0"/>
                        <a:t>ης</a:t>
                      </a:r>
                      <a:r>
                        <a:rPr lang="el-GR" sz="1800" baseline="0" dirty="0" smtClean="0"/>
                        <a:t> ηλικίας</a:t>
                      </a:r>
                    </a:p>
                    <a:p>
                      <a:endParaRPr lang="el-GR" sz="1800" baseline="0" dirty="0" smtClean="0"/>
                    </a:p>
                    <a:p>
                      <a:r>
                        <a:rPr lang="el-GR" sz="1800" baseline="0" dirty="0" smtClean="0"/>
                        <a:t>Τουρισμός Παραχείμανσης</a:t>
                      </a:r>
                    </a:p>
                    <a:p>
                      <a:endParaRPr lang="el-GR" sz="1800" baseline="0" dirty="0" smtClean="0"/>
                    </a:p>
                    <a:p>
                      <a:r>
                        <a:rPr lang="el-GR" sz="1800" baseline="0" dirty="0" smtClean="0"/>
                        <a:t>Τουρισμός ατόμων με ειδικές ανάγκες.</a:t>
                      </a:r>
                      <a:endParaRPr lang="el-GR" sz="1800" dirty="0"/>
                    </a:p>
                  </a:txBody>
                  <a:tcPr marL="91435" marR="91435" marT="45730" marB="4573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936625"/>
          </a:xfrm>
        </p:spPr>
        <p:txBody>
          <a:bodyPr/>
          <a:lstStyle/>
          <a:p>
            <a:pPr eaLnBrk="1" hangingPunct="1"/>
            <a:r>
              <a:rPr lang="el-GR" dirty="0" smtClean="0"/>
              <a:t>Ιαματικός, θεραπευτικός τουρισμός - Ιστορική εξέλιξη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8569325" cy="3167062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dirty="0" smtClean="0"/>
              <a:t>Από την αρχαιότητα (2000 π.Χ. Βαβυλώνα) ήταν γνωστές οι ιδιότητες του νερού.</a:t>
            </a:r>
          </a:p>
          <a:p>
            <a:pPr eaLnBrk="1" hangingPunct="1">
              <a:defRPr/>
            </a:pPr>
            <a:r>
              <a:rPr lang="el-GR" sz="2000" dirty="0" smtClean="0"/>
              <a:t>5</a:t>
            </a:r>
            <a:r>
              <a:rPr lang="el-GR" sz="2000" baseline="30000" dirty="0" smtClean="0"/>
              <a:t>ος</a:t>
            </a:r>
            <a:r>
              <a:rPr lang="el-GR" sz="2000" dirty="0" smtClean="0"/>
              <a:t> αιώνας π.Χ. Ασκληπιεία με θεραπείες νερού.</a:t>
            </a:r>
          </a:p>
          <a:p>
            <a:pPr eaLnBrk="1" hangingPunct="1">
              <a:defRPr/>
            </a:pPr>
            <a:r>
              <a:rPr lang="el-GR" sz="2000" dirty="0" smtClean="0"/>
              <a:t>83 μ.Χ. Χτίζεται στην Αιδηψό το πρώτο λιθόκτιστο οίκημα λουτρών</a:t>
            </a:r>
          </a:p>
          <a:p>
            <a:pPr eaLnBrk="1" hangingPunct="1">
              <a:defRPr/>
            </a:pPr>
            <a:r>
              <a:rPr lang="el-GR" sz="2000" dirty="0" smtClean="0"/>
              <a:t>Εμφαίζεται η έννοια </a:t>
            </a:r>
            <a:r>
              <a:rPr lang="en-US" sz="2000" dirty="0" smtClean="0"/>
              <a:t>spa (</a:t>
            </a:r>
            <a:r>
              <a:rPr lang="en-US" sz="2000" dirty="0" err="1" smtClean="0"/>
              <a:t>sanus</a:t>
            </a:r>
            <a:r>
              <a:rPr lang="en-US" sz="2000" dirty="0" smtClean="0"/>
              <a:t> per aqua) </a:t>
            </a:r>
            <a:r>
              <a:rPr lang="el-GR" sz="2000" dirty="0" smtClean="0"/>
              <a:t>υγεία διαμέσου του νερού.</a:t>
            </a:r>
          </a:p>
          <a:p>
            <a:pPr eaLnBrk="1" hangingPunct="1">
              <a:defRPr/>
            </a:pPr>
            <a:r>
              <a:rPr lang="el-GR" sz="2000" dirty="0" smtClean="0"/>
              <a:t>Στα Βυζαντινά χρόνια εως τον 6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αιώνα μ.Χ. Συνιστάται η υδροθεραπεία.</a:t>
            </a:r>
          </a:p>
          <a:p>
            <a:pPr eaLnBrk="1" hangingPunct="1">
              <a:defRPr/>
            </a:pPr>
            <a:r>
              <a:rPr lang="el-GR" sz="2000" dirty="0" smtClean="0"/>
              <a:t>Μετα το 1950 σε Η.Π.Α. Και Δυτική Ευρώπη εμφανίζονται τα </a:t>
            </a:r>
            <a:r>
              <a:rPr lang="en-US" sz="2000" dirty="0" smtClean="0"/>
              <a:t>san</a:t>
            </a:r>
            <a:r>
              <a:rPr lang="el-GR" sz="2000" dirty="0" smtClean="0"/>
              <a:t>α</a:t>
            </a:r>
            <a:r>
              <a:rPr lang="en-US" sz="2000" dirty="0" err="1" smtClean="0"/>
              <a:t>torioum</a:t>
            </a:r>
            <a:r>
              <a:rPr lang="en-US" sz="2000" dirty="0" smtClean="0"/>
              <a:t> </a:t>
            </a:r>
            <a:r>
              <a:rPr lang="el-GR" sz="2000" dirty="0" smtClean="0"/>
              <a:t>και αναπτύσεται η έννοια της ευεξίας.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marL="36512" indent="0" eaLnBrk="1" hangingPunct="1">
              <a:buFont typeface="Wingdings 2" pitchFamily="18" charset="2"/>
              <a:buNone/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6C2896-ABC7-4369-9260-F05B50977FF3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pic>
        <p:nvPicPr>
          <p:cNvPr id="1028" name="Picture 4" descr="Αποτέλεσμα εικόνας για ιαματικές πηγέ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71561"/>
            <a:ext cx="5220072" cy="23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7867" cy="634082"/>
          </a:xfrm>
        </p:spPr>
        <p:txBody>
          <a:bodyPr/>
          <a:lstStyle/>
          <a:p>
            <a:pPr eaLnBrk="1" hangingPunct="1"/>
            <a:r>
              <a:rPr lang="el-GR" sz="4800" dirty="0"/>
              <a:t>Ιαματικός, θεραπευτικός </a:t>
            </a:r>
            <a:r>
              <a:rPr lang="el-GR" sz="4800" dirty="0" smtClean="0"/>
              <a:t>τουρισμός- ανάλυση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268759"/>
            <a:ext cx="6227763" cy="5589241"/>
          </a:xfrm>
        </p:spPr>
        <p:txBody>
          <a:bodyPr/>
          <a:lstStyle/>
          <a:p>
            <a:pPr marL="34925" indent="0" eaLnBrk="1" hangingPunct="1">
              <a:buFont typeface="Wingdings 2" pitchFamily="18" charset="2"/>
              <a:buNone/>
            </a:pPr>
            <a:r>
              <a:rPr lang="el-GR" sz="2800" b="1" dirty="0" smtClean="0"/>
              <a:t>Σκοποί/στόχοι: </a:t>
            </a:r>
            <a:r>
              <a:rPr lang="el-GR" sz="2800" dirty="0" smtClean="0"/>
              <a:t>Θεραπεία ατόμων 3</a:t>
            </a:r>
            <a:r>
              <a:rPr lang="el-GR" sz="2800" baseline="30000" dirty="0" smtClean="0"/>
              <a:t>ης</a:t>
            </a:r>
            <a:r>
              <a:rPr lang="el-GR" sz="2800" dirty="0" smtClean="0"/>
              <a:t> ηλικίας ή υγιή άτομα που εκτιμούν τα οφέλη των ιαματικών θεραπειών, υγιεινό τρόπο ζωής κλπ.</a:t>
            </a:r>
          </a:p>
          <a:p>
            <a:pPr marL="34925" indent="0" eaLnBrk="1" hangingPunct="1">
              <a:buNone/>
            </a:pPr>
            <a:r>
              <a:rPr lang="el-GR" sz="2800" b="1" dirty="0" smtClean="0"/>
              <a:t>Αντικέιμενο: </a:t>
            </a:r>
          </a:p>
          <a:p>
            <a:pPr marL="492125" indent="-457200" eaLnBrk="1" hangingPunct="1"/>
            <a:r>
              <a:rPr lang="el-GR" sz="2800" dirty="0" smtClean="0"/>
              <a:t>Θεραπεία. Αποκατάσταση ή πρόληψη βλαβών του οργανισμού</a:t>
            </a:r>
          </a:p>
          <a:p>
            <a:pPr marL="492125" indent="-457200" eaLnBrk="1" hangingPunct="1"/>
            <a:r>
              <a:rPr lang="el-GR" sz="2800" dirty="0" smtClean="0"/>
              <a:t>Ανανέωση βιολογικών και ψυχικών λειτουργιών</a:t>
            </a:r>
          </a:p>
          <a:p>
            <a:pPr marL="492125" indent="-457200" eaLnBrk="1" hangingPunct="1"/>
            <a:r>
              <a:rPr lang="el-GR" sz="2800" dirty="0" smtClean="0"/>
              <a:t>Βελτίωση ψυχικής και σωματικής υγείας, ευεξίας και ομορφιάς.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6C2896-ABC7-4369-9260-F05B50977FF3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pic>
        <p:nvPicPr>
          <p:cNvPr id="2050" name="Picture 2" descr="Αποτέλεσμα εικόνας για ιαματικός τουρισμο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724665" cy="20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924944"/>
            <a:ext cx="2652656" cy="31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eaLnBrk="1" hangingPunct="1"/>
            <a:r>
              <a:rPr lang="el-GR" sz="4800" dirty="0"/>
              <a:t>Ιαματικός, θεραπευτικός </a:t>
            </a:r>
            <a:r>
              <a:rPr lang="el-GR" sz="4800" dirty="0" smtClean="0"/>
              <a:t>τουρισμός </a:t>
            </a:r>
            <a:r>
              <a:rPr lang="el-GR" dirty="0" smtClean="0"/>
              <a:t>- ανάλυση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032448"/>
          </a:xfrm>
        </p:spPr>
        <p:txBody>
          <a:bodyPr/>
          <a:lstStyle/>
          <a:p>
            <a:pPr marL="36512" indent="0" eaLnBrk="1" hangingPunct="1">
              <a:buFont typeface="Wingdings 2" pitchFamily="18" charset="2"/>
              <a:buNone/>
              <a:defRPr/>
            </a:pPr>
            <a:r>
              <a:rPr lang="el-GR" sz="2000" b="1" dirty="0" smtClean="0"/>
              <a:t>Διακρίσεις ιαματικών πηγών ανάλογα με:</a:t>
            </a:r>
          </a:p>
          <a:p>
            <a:pPr eaLnBrk="1" hangingPunct="1">
              <a:defRPr/>
            </a:pPr>
            <a:r>
              <a:rPr lang="el-GR" sz="2000" dirty="0" smtClean="0"/>
              <a:t>Χωροταξικά. – λουτροπόλεις, λουτρικά πολυ-λειτουργικά κέντρα, λουτρικοί σταθμοί, συγκροτήματα θεραπευτικού τουρισμού.</a:t>
            </a:r>
          </a:p>
          <a:p>
            <a:pPr eaLnBrk="1" hangingPunct="1">
              <a:defRPr/>
            </a:pPr>
            <a:r>
              <a:rPr lang="el-GR" sz="2000" dirty="0" smtClean="0"/>
              <a:t>Θερμοκρασία νερών – ψυχρές, υπόθερμες, μεσόθερμες, υπέρθερμες ιαματικές πηγές. Θερμές και υπέρθερμες πηγές αερίων.</a:t>
            </a:r>
          </a:p>
          <a:p>
            <a:pPr eaLnBrk="1" hangingPunct="1">
              <a:defRPr/>
            </a:pPr>
            <a:r>
              <a:rPr lang="el-GR" sz="2000" dirty="0" smtClean="0"/>
              <a:t>Χημική σύσταση νερού – δηλαδή την ποσότητα των αλάτων που είναι διαλυμένα, τα ιχνοστοιχεία και τα αέρια που περιέχουν.</a:t>
            </a:r>
          </a:p>
          <a:p>
            <a:pPr eaLnBrk="1" hangingPunct="1">
              <a:defRPr/>
            </a:pPr>
            <a:r>
              <a:rPr lang="el-GR" sz="2000" dirty="0" smtClean="0"/>
              <a:t>Σημασία στους – τουριστικής σημασίας, τοπικής σημασίας με αρκετή κίνηση, τοπικής σημασίας με περιορισμένη κίνηση, πόδιμου μεταλλικού ύδατος</a:t>
            </a:r>
          </a:p>
          <a:p>
            <a:pPr eaLnBrk="1" hangingPunct="1">
              <a:defRPr/>
            </a:pPr>
            <a:r>
              <a:rPr lang="el-GR" sz="2000" dirty="0" smtClean="0"/>
              <a:t>Το νερό των πηγών τους – ολιγομεταλλικά, πολυμεταλλικά, θερμομεταλλικά νερά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6C2896-ABC7-4369-9260-F05B50977FF3}" type="datetime1">
              <a:rPr lang="el-GR" smtClean="0"/>
              <a:pPr>
                <a:defRPr/>
              </a:pPr>
              <a:t>10/2/2026</a:t>
            </a:fld>
            <a:endParaRPr lang="el-GR" dirty="0"/>
          </a:p>
        </p:txBody>
      </p:sp>
      <p:pic>
        <p:nvPicPr>
          <p:cNvPr id="3074" name="Picture 2" descr="Αποτέλεσμα εικόνας για ιαματικές πηγέ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63" y="4877265"/>
            <a:ext cx="2843808" cy="19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Αποτέλεσμα εικόνας για ιαματικός τουρισμ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77264"/>
            <a:ext cx="4544469" cy="192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97" y="188640"/>
            <a:ext cx="8686800" cy="720080"/>
          </a:xfrm>
        </p:spPr>
        <p:txBody>
          <a:bodyPr/>
          <a:lstStyle/>
          <a:p>
            <a:r>
              <a:rPr lang="el-GR" sz="4400" dirty="0"/>
              <a:t>Ιαματικός, θεραπευτικός τουρισμός </a:t>
            </a:r>
            <a:r>
              <a:rPr lang="el-GR" dirty="0" smtClean="0"/>
              <a:t>- </a:t>
            </a:r>
            <a:r>
              <a:rPr lang="el-GR" dirty="0"/>
              <a:t>ανάλυση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5832648" cy="4857403"/>
          </a:xfrm>
        </p:spPr>
        <p:txBody>
          <a:bodyPr/>
          <a:lstStyle/>
          <a:p>
            <a:pPr marL="36512" indent="0" eaLnBrk="1" hangingPunct="1">
              <a:buNone/>
              <a:defRPr/>
            </a:pPr>
            <a:r>
              <a:rPr lang="el-GR" sz="2000" b="1" dirty="0" smtClean="0"/>
              <a:t>Είδη κέντρων ανάλογα με προσφερόμενο προιόν:</a:t>
            </a:r>
            <a:endParaRPr lang="el-GR" sz="2000" b="1" dirty="0"/>
          </a:p>
          <a:p>
            <a:r>
              <a:rPr lang="en-US" sz="2000" dirty="0" smtClean="0"/>
              <a:t>Spa resort ( </a:t>
            </a:r>
            <a:r>
              <a:rPr lang="el-GR" sz="2000" dirty="0" smtClean="0"/>
              <a:t>θεραπεία με τη χρήση ιαματικών πηγών σε ποιοτικό περιβάλλον αναψυχής)</a:t>
            </a:r>
          </a:p>
          <a:p>
            <a:r>
              <a:rPr lang="en-US" sz="2000" dirty="0" smtClean="0"/>
              <a:t>Health resort (</a:t>
            </a:r>
            <a:r>
              <a:rPr lang="el-GR" sz="2000" dirty="0" smtClean="0"/>
              <a:t>εκτός από θεραπεία στοχεύει περισσότερο στην ξεκούραση και την αναψυχή. Μπορεί αν γίνει και σε χώρους που δεν υπαρχουν ιαματικές πηγές)</a:t>
            </a:r>
          </a:p>
          <a:p>
            <a:r>
              <a:rPr lang="en-US" sz="2000" dirty="0" smtClean="0"/>
              <a:t>Health farms </a:t>
            </a:r>
            <a:r>
              <a:rPr lang="el-GR" sz="2000" dirty="0" smtClean="0"/>
              <a:t>(εντυπωσιακό περιβάλλον. Προορίζονται για ανάπαυση, χαλάρωση και αυτογνωσία, άφθονες δραστηριότητες όπως περιήγηση, εξερεύνηση και σπόρ. Οι υπηρεσίες κυμαίνονται από αισθητική περιποίηση και διατροφή ώς γιόγκα, διαλογισμό και μαθήματα αυτογνωσίας)</a:t>
            </a:r>
            <a:endParaRPr lang="el-G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4737B-A941-4AF3-BA67-E5923EDD2C78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pic>
        <p:nvPicPr>
          <p:cNvPr id="4098" name="Picture 2" descr="Αποτέλεσμα εικόνας για σπ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4" y="4509120"/>
            <a:ext cx="3331256" cy="20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Αποτέλεσμα εικόνας για σπ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340768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6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97" y="116632"/>
            <a:ext cx="8686800" cy="864096"/>
          </a:xfrm>
        </p:spPr>
        <p:txBody>
          <a:bodyPr/>
          <a:lstStyle/>
          <a:p>
            <a:r>
              <a:rPr lang="el-GR" sz="4400" dirty="0"/>
              <a:t>Ιαματικός, θεραπευτικός τουρισμός </a:t>
            </a:r>
            <a:r>
              <a:rPr lang="el-GR" dirty="0" smtClean="0"/>
              <a:t>- </a:t>
            </a:r>
            <a:r>
              <a:rPr lang="el-GR" dirty="0"/>
              <a:t>ανάλυση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7020272" cy="5001419"/>
          </a:xfrm>
        </p:spPr>
        <p:txBody>
          <a:bodyPr/>
          <a:lstStyle/>
          <a:p>
            <a:pPr marL="36512" indent="0" eaLnBrk="1" hangingPunct="1">
              <a:buNone/>
              <a:defRPr/>
            </a:pPr>
            <a:r>
              <a:rPr lang="el-GR" sz="2000" b="1" dirty="0" smtClean="0"/>
              <a:t>Κατηγορίες κέντρων ιαματικού τουρισμού:</a:t>
            </a:r>
          </a:p>
          <a:p>
            <a:pPr eaLnBrk="1" hangingPunct="1">
              <a:defRPr/>
            </a:pPr>
            <a:r>
              <a:rPr lang="el-GR" sz="2000" dirty="0" smtClean="0"/>
              <a:t>Μονάδες ιαματικής θεραπείας: ειδικές εγκαταστάσεις με εξοπλισμό για ιατρική παρακολούθηση με σκοπό την αποκατάσταση/αναζωογόνηση , την πρόληψη και την θεραπεία.</a:t>
            </a:r>
          </a:p>
          <a:p>
            <a:pPr eaLnBrk="1" hangingPunct="1">
              <a:defRPr/>
            </a:pPr>
            <a:r>
              <a:rPr lang="el-GR" sz="2000" dirty="0" smtClean="0"/>
              <a:t>Κέντρα ιαματικού τουρισμού –θερμαλισμού: τουριστικές εγκαταστάσεις με εξοπλισμό που γίνεται χρήση φυσικών πόρων για εντατική θεραπεία.</a:t>
            </a:r>
          </a:p>
          <a:p>
            <a:pPr eaLnBrk="1" hangingPunct="1">
              <a:defRPr/>
            </a:pPr>
            <a:r>
              <a:rPr lang="el-GR" sz="2000" dirty="0" smtClean="0"/>
              <a:t>Κέντρα θαλασσοθεραπείας: εγκαταστάσεις με εξοπλισμό στις οποίες γίνεται χρήση θερμαινόμενου θαλάσσιου νερου, φύκια, λάσπη και άμμος για λόγους προληπτικούς/θεραπευτικούς/υγείας</a:t>
            </a:r>
          </a:p>
          <a:p>
            <a:pPr eaLnBrk="1" hangingPunct="1">
              <a:defRPr/>
            </a:pPr>
            <a:r>
              <a:rPr lang="el-GR" sz="2000" dirty="0" smtClean="0"/>
              <a:t>Κέντρα αναζωογόνησης (</a:t>
            </a:r>
            <a:r>
              <a:rPr lang="en-US" sz="2000" dirty="0" smtClean="0"/>
              <a:t>spa)</a:t>
            </a:r>
            <a:r>
              <a:rPr lang="el-GR" sz="2000" dirty="0" smtClean="0"/>
              <a:t>:  εγκαταστάσεις που επιπλεόν χρησιμοποιούνται πηλός, βότανα, φυτά αρώματα, φώς – θερμότητα, μασάζ, ατμόλουτρα για ευεξία αναζωογόνηση και αισθητική σώματος.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4737B-A941-4AF3-BA67-E5923EDD2C78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pic>
        <p:nvPicPr>
          <p:cNvPr id="5122" name="Picture 2" descr="Αποτέλεσμα εικόνας για σπ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5922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Αποτέλεσμα εικόνας για σπ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20882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5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864096"/>
          </a:xfrm>
        </p:spPr>
        <p:txBody>
          <a:bodyPr/>
          <a:lstStyle/>
          <a:p>
            <a:r>
              <a:rPr lang="el-GR" sz="4400" dirty="0"/>
              <a:t>Ιαματικός, θεραπευτικός τουρισμός </a:t>
            </a:r>
            <a:r>
              <a:rPr lang="el-GR" dirty="0" smtClean="0"/>
              <a:t>- </a:t>
            </a:r>
            <a:r>
              <a:rPr lang="el-GR" dirty="0"/>
              <a:t>ανάλυση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165923"/>
          </a:xfrm>
        </p:spPr>
        <p:txBody>
          <a:bodyPr/>
          <a:lstStyle/>
          <a:p>
            <a:pPr marL="36512" indent="0" eaLnBrk="1" hangingPunct="1">
              <a:buNone/>
              <a:defRPr/>
            </a:pPr>
            <a:r>
              <a:rPr lang="el-GR" sz="2800" b="1" dirty="0" smtClean="0"/>
              <a:t>Είδη παθήσεων και θεραπειών:</a:t>
            </a:r>
          </a:p>
          <a:p>
            <a:pPr eaLnBrk="1" hangingPunct="1">
              <a:defRPr/>
            </a:pPr>
            <a:r>
              <a:rPr lang="el-GR" sz="2400" dirty="0" smtClean="0"/>
              <a:t>Παθήσεις του αναπνευστικού – εισπνοθεραπεία</a:t>
            </a:r>
          </a:p>
          <a:p>
            <a:pPr eaLnBrk="1" hangingPunct="1">
              <a:defRPr/>
            </a:pPr>
            <a:r>
              <a:rPr lang="el-GR" sz="2400" dirty="0" smtClean="0"/>
              <a:t>Δερματολογικές, γυναικολογικές, στοματικές – λουτροθεραπεία</a:t>
            </a:r>
          </a:p>
          <a:p>
            <a:pPr eaLnBrk="1" hangingPunct="1">
              <a:defRPr/>
            </a:pPr>
            <a:r>
              <a:rPr lang="el-GR" sz="2400" dirty="0" smtClean="0"/>
              <a:t>Παθήσεις ουροποιητικού, πεπτικού – ποσιοθεραπεία</a:t>
            </a:r>
          </a:p>
          <a:p>
            <a:pPr eaLnBrk="1" hangingPunct="1">
              <a:defRPr/>
            </a:pPr>
            <a:r>
              <a:rPr lang="el-GR" sz="2400" dirty="0" smtClean="0"/>
              <a:t>Ρευματικές – λουτροθεραπεία και λασποθεραπεία</a:t>
            </a:r>
          </a:p>
          <a:p>
            <a:pPr eaLnBrk="1" hangingPunct="1">
              <a:defRPr/>
            </a:pPr>
            <a:r>
              <a:rPr lang="el-GR" sz="2400" dirty="0" smtClean="0"/>
              <a:t>Νευρολογικές/ ψυχιατρικές, καρδιοαγγειακές – συνδιασμός μεθόδων</a:t>
            </a:r>
          </a:p>
          <a:p>
            <a:pPr eaLnBrk="1" hangingPunct="1">
              <a:defRPr/>
            </a:pPr>
            <a:r>
              <a:rPr lang="el-GR" sz="2400" dirty="0" smtClean="0"/>
              <a:t>Μυοσκελετικές – λουτροθεραπεία, κινησιοθεραπεία και λασποθεραπεία 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3200" dirty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4737B-A941-4AF3-BA67-E5923EDD2C78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  <p:pic>
        <p:nvPicPr>
          <p:cNvPr id="6146" name="Picture 2" descr="Αποτέλεσμα εικόνας για λασποθεραπέ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30194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1168"/>
            <a:ext cx="4392488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864096"/>
          </a:xfrm>
        </p:spPr>
        <p:txBody>
          <a:bodyPr/>
          <a:lstStyle/>
          <a:p>
            <a:r>
              <a:rPr lang="el-GR" sz="4400" dirty="0"/>
              <a:t>Ιαματικός, θεραπευτικός τουρισμός </a:t>
            </a:r>
            <a:r>
              <a:rPr lang="el-GR" dirty="0" smtClean="0"/>
              <a:t>- </a:t>
            </a:r>
            <a:r>
              <a:rPr lang="el-GR" dirty="0"/>
              <a:t>ανάλυση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36512" indent="0" eaLnBrk="1" hangingPunct="1">
              <a:buNone/>
              <a:defRPr/>
            </a:pPr>
            <a:r>
              <a:rPr lang="el-GR" sz="2000" b="1" dirty="0" smtClean="0"/>
              <a:t>Υπηρεσίες, υποδομές ,πρόσβαση:</a:t>
            </a:r>
          </a:p>
          <a:p>
            <a:pPr eaLnBrk="1" hangingPunct="1">
              <a:defRPr/>
            </a:pPr>
            <a:r>
              <a:rPr lang="el-GR" sz="2000" dirty="0" smtClean="0"/>
              <a:t>Εγκαταστάσεις: θεραπευτήριο και ξενοδοχείο υψηλών ποιοτικών προδιαγραφών</a:t>
            </a:r>
          </a:p>
          <a:p>
            <a:pPr eaLnBrk="1" hangingPunct="1">
              <a:defRPr/>
            </a:pPr>
            <a:r>
              <a:rPr lang="el-GR" sz="2000" dirty="0" smtClean="0"/>
              <a:t>Ειδικές εγκαταστάσεις: άνετες, σύγχρονες με ενιαία ανάπτυξη (ιατρικά κέντρα, πισίνες, χώροι διασκέδασης και αναψυχής, αλέες και πάρκα, αθλητικές εγκαταστάσεις χώροι εκδηλώσεων κλπ)</a:t>
            </a:r>
          </a:p>
          <a:p>
            <a:pPr eaLnBrk="1" hangingPunct="1">
              <a:defRPr/>
            </a:pPr>
            <a:r>
              <a:rPr lang="el-GR" sz="2000" dirty="0" smtClean="0"/>
              <a:t>Εξειδικευμένο προσωπικό</a:t>
            </a:r>
          </a:p>
          <a:p>
            <a:pPr eaLnBrk="1" hangingPunct="1">
              <a:defRPr/>
            </a:pPr>
            <a:r>
              <a:rPr lang="el-GR" sz="2000" dirty="0" smtClean="0"/>
              <a:t>Προσβασιμότητα (ειδικά για περιπτώσεις «βαριές»).</a:t>
            </a:r>
          </a:p>
          <a:p>
            <a:pPr marL="36512" indent="0" eaLnBrk="1" hangingPunct="1">
              <a:buNone/>
              <a:defRPr/>
            </a:pPr>
            <a:r>
              <a:rPr lang="el-GR" sz="2000" b="1" dirty="0" smtClean="0"/>
              <a:t>Θέλγητρα πόροι ενδιαφέροντα:</a:t>
            </a:r>
          </a:p>
          <a:p>
            <a:pPr eaLnBrk="1" hangingPunct="1">
              <a:defRPr/>
            </a:pPr>
            <a:r>
              <a:rPr lang="el-GR" sz="2000" dirty="0" smtClean="0"/>
              <a:t>Όμορφο περιβάλλον με ήπιες κληματικές συνθήκες</a:t>
            </a:r>
          </a:p>
          <a:p>
            <a:pPr eaLnBrk="1" hangingPunct="1">
              <a:defRPr/>
            </a:pPr>
            <a:r>
              <a:rPr lang="el-GR" sz="2000" dirty="0" smtClean="0"/>
              <a:t>Στέγαση και ιατρική φροντίδα με κατάλληλο εκπαιδευμένο προσωπικό</a:t>
            </a:r>
          </a:p>
          <a:p>
            <a:pPr eaLnBrk="1" hangingPunct="1">
              <a:defRPr/>
            </a:pPr>
            <a:r>
              <a:rPr lang="el-GR" sz="2000" dirty="0" smtClean="0"/>
              <a:t>Εξοπλισμό και εγκαταστάσεις</a:t>
            </a:r>
          </a:p>
          <a:p>
            <a:pPr eaLnBrk="1" hangingPunct="1">
              <a:defRPr/>
            </a:pPr>
            <a:r>
              <a:rPr lang="el-GR" sz="2000" dirty="0" smtClean="0"/>
              <a:t>Ποικιλία θεραπειών, ποιότητα σε ικανοποιητικό κόστος.</a:t>
            </a:r>
          </a:p>
          <a:p>
            <a:pPr eaLnBrk="1" hangingPunct="1">
              <a:defRPr/>
            </a:pPr>
            <a:r>
              <a:rPr lang="el-GR" sz="2000" dirty="0" smtClean="0"/>
              <a:t>Διατροφικά μενού για κάθε τύπο δραστηριότητας</a:t>
            </a:r>
          </a:p>
          <a:p>
            <a:pPr eaLnBrk="1" hangingPunct="1">
              <a:defRPr/>
            </a:pPr>
            <a:endParaRPr lang="el-GR" sz="2000" dirty="0" smtClean="0"/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3200" dirty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4737B-A941-4AF3-BA67-E5923EDD2C78}" type="datetime1">
              <a:rPr lang="el-GR" smtClean="0"/>
              <a:pPr>
                <a:defRPr/>
              </a:pPr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730719"/>
      </p:ext>
    </p:extLst>
  </p:cSld>
  <p:clrMapOvr>
    <a:masterClrMapping/>
  </p:clrMapOvr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7386</TotalTime>
  <Words>791</Words>
  <Application>Microsoft Office PowerPoint</Application>
  <PresentationFormat>Προβολή στην οθόνη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Τεχνικό</vt:lpstr>
      <vt:lpstr>4. ΤΟΥΡΙΣΜΟΣ ΕΥΕΞΙΑΣ</vt:lpstr>
      <vt:lpstr>Ορολογία - λέξεις κλειδιά</vt:lpstr>
      <vt:lpstr>Ιαματικός, θεραπευτικός τουρισμός - Ιστορική εξέλιξη</vt:lpstr>
      <vt:lpstr>Ιαματικός, θεραπευτικός τουρισμός- ανάλυση</vt:lpstr>
      <vt:lpstr>Ιαματικός, θεραπευτικός τουρισμός - ανάλυση</vt:lpstr>
      <vt:lpstr>Ιαματικός, θεραπευτικός τουρισμός - ανάλυση</vt:lpstr>
      <vt:lpstr>Ιαματικός, θεραπευτικός τουρισμός - ανάλυση</vt:lpstr>
      <vt:lpstr>Ιαματικός, θεραπευτικός τουρισμός - ανάλυση</vt:lpstr>
      <vt:lpstr>Ιαματικός, θεραπευτικός τουρισμός - ανάλυση</vt:lpstr>
      <vt:lpstr>Ιαματικός, θεραπευτικός - τουριστική ζήτηση τάσεις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228</cp:revision>
  <dcterms:created xsi:type="dcterms:W3CDTF">2016-10-09T07:13:51Z</dcterms:created>
  <dcterms:modified xsi:type="dcterms:W3CDTF">2026-02-10T13:06:58Z</dcterms:modified>
</cp:coreProperties>
</file>