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FA774-DE19-48C7-B471-6DF095FF0DD0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56386CF-657F-4F6C-BE93-E24CA32B07B4}">
      <dgm:prSet phldrT="[Κείμενο]"/>
      <dgm:spPr/>
      <dgm:t>
        <a:bodyPr/>
        <a:lstStyle/>
        <a:p>
          <a:r>
            <a:rPr lang="en-US" b="0" i="1" dirty="0" smtClean="0"/>
            <a:t>Tourist types</a:t>
          </a:r>
          <a:endParaRPr lang="el-GR" b="0" i="1" dirty="0"/>
        </a:p>
      </dgm:t>
    </dgm:pt>
    <dgm:pt modelId="{1CAC66D4-817F-428B-B5D3-8FAD90A5B13F}" type="parTrans" cxnId="{87FA56BF-E5BA-4B55-9A3A-7C36FD5936F0}">
      <dgm:prSet/>
      <dgm:spPr/>
      <dgm:t>
        <a:bodyPr/>
        <a:lstStyle/>
        <a:p>
          <a:endParaRPr lang="el-GR"/>
        </a:p>
      </dgm:t>
    </dgm:pt>
    <dgm:pt modelId="{7D2B528E-6704-4AEE-A12B-B56D902F6C06}" type="sibTrans" cxnId="{87FA56BF-E5BA-4B55-9A3A-7C36FD5936F0}">
      <dgm:prSet/>
      <dgm:spPr/>
      <dgm:t>
        <a:bodyPr/>
        <a:lstStyle/>
        <a:p>
          <a:endParaRPr lang="el-GR"/>
        </a:p>
      </dgm:t>
    </dgm:pt>
    <dgm:pt modelId="{028EBCFA-1E9C-4E2A-9742-5A6BCD7CE644}">
      <dgm:prSet phldrT="[Κείμενο]"/>
      <dgm:spPr/>
      <dgm:t>
        <a:bodyPr/>
        <a:lstStyle/>
        <a:p>
          <a:endParaRPr lang="el-GR"/>
        </a:p>
      </dgm:t>
    </dgm:pt>
    <dgm:pt modelId="{FED3E3D7-AB8D-48B1-9826-10043543F493}" type="parTrans" cxnId="{D210969D-F915-4431-885D-3E8BB85EEAE6}">
      <dgm:prSet/>
      <dgm:spPr/>
      <dgm:t>
        <a:bodyPr/>
        <a:lstStyle/>
        <a:p>
          <a:endParaRPr lang="el-GR"/>
        </a:p>
      </dgm:t>
    </dgm:pt>
    <dgm:pt modelId="{A4CD7A4A-A8AC-4929-BDE5-A4E560F52BCA}" type="sibTrans" cxnId="{D210969D-F915-4431-885D-3E8BB85EEAE6}">
      <dgm:prSet/>
      <dgm:spPr/>
      <dgm:t>
        <a:bodyPr/>
        <a:lstStyle/>
        <a:p>
          <a:endParaRPr lang="el-GR"/>
        </a:p>
      </dgm:t>
    </dgm:pt>
    <dgm:pt modelId="{7B1C13C7-E4AA-439F-8B44-A4B074F0B984}">
      <dgm:prSet phldrT="[Κείμενο]"/>
      <dgm:spPr/>
      <dgm:t>
        <a:bodyPr/>
        <a:lstStyle/>
        <a:p>
          <a:endParaRPr lang="el-GR"/>
        </a:p>
      </dgm:t>
    </dgm:pt>
    <dgm:pt modelId="{7391D185-4DDE-4AB7-882D-356E95A3A9BF}" type="parTrans" cxnId="{2879A639-5669-4C7E-9C0F-86016801A168}">
      <dgm:prSet/>
      <dgm:spPr/>
      <dgm:t>
        <a:bodyPr/>
        <a:lstStyle/>
        <a:p>
          <a:endParaRPr lang="el-GR"/>
        </a:p>
      </dgm:t>
    </dgm:pt>
    <dgm:pt modelId="{58C45D5A-689B-4D87-9FA3-23B8AD1058DC}" type="sibTrans" cxnId="{2879A639-5669-4C7E-9C0F-86016801A168}">
      <dgm:prSet/>
      <dgm:spPr/>
      <dgm:t>
        <a:bodyPr/>
        <a:lstStyle/>
        <a:p>
          <a:endParaRPr lang="el-GR"/>
        </a:p>
      </dgm:t>
    </dgm:pt>
    <dgm:pt modelId="{92F3F613-D6F9-42D3-9EC0-283A80B6E864}">
      <dgm:prSet phldrT="[Κείμενο]"/>
      <dgm:spPr/>
      <dgm:t>
        <a:bodyPr/>
        <a:lstStyle/>
        <a:p>
          <a:endParaRPr lang="el-GR"/>
        </a:p>
      </dgm:t>
    </dgm:pt>
    <dgm:pt modelId="{7DE72560-663C-4E83-A024-81CCCC35B901}" type="parTrans" cxnId="{988FBE64-38C7-4EBF-A0DA-C76551C3B259}">
      <dgm:prSet/>
      <dgm:spPr/>
      <dgm:t>
        <a:bodyPr/>
        <a:lstStyle/>
        <a:p>
          <a:endParaRPr lang="el-GR"/>
        </a:p>
      </dgm:t>
    </dgm:pt>
    <dgm:pt modelId="{6FAB026E-125E-4B66-B909-BFD5DE9EC278}" type="sibTrans" cxnId="{988FBE64-38C7-4EBF-A0DA-C76551C3B259}">
      <dgm:prSet/>
      <dgm:spPr/>
      <dgm:t>
        <a:bodyPr/>
        <a:lstStyle/>
        <a:p>
          <a:endParaRPr lang="el-GR"/>
        </a:p>
      </dgm:t>
    </dgm:pt>
    <dgm:pt modelId="{0F64C78F-849A-4148-AA50-309A86AB8FEB}">
      <dgm:prSet phldrT="[Κείμενο]"/>
      <dgm:spPr/>
      <dgm:t>
        <a:bodyPr/>
        <a:lstStyle/>
        <a:p>
          <a:endParaRPr lang="el-GR"/>
        </a:p>
      </dgm:t>
    </dgm:pt>
    <dgm:pt modelId="{687E5024-4C34-470F-85AD-044C774FB920}" type="parTrans" cxnId="{C4A1EC27-DEF8-4C52-BF54-FD0024EC55EB}">
      <dgm:prSet/>
      <dgm:spPr/>
      <dgm:t>
        <a:bodyPr/>
        <a:lstStyle/>
        <a:p>
          <a:endParaRPr lang="el-GR"/>
        </a:p>
      </dgm:t>
    </dgm:pt>
    <dgm:pt modelId="{150157F4-8D26-4BE7-87EA-2477912DA485}" type="sibTrans" cxnId="{C4A1EC27-DEF8-4C52-BF54-FD0024EC55EB}">
      <dgm:prSet/>
      <dgm:spPr/>
      <dgm:t>
        <a:bodyPr/>
        <a:lstStyle/>
        <a:p>
          <a:endParaRPr lang="el-GR"/>
        </a:p>
      </dgm:t>
    </dgm:pt>
    <dgm:pt modelId="{54319BCE-CF1F-4371-A742-A0335C79FD88}">
      <dgm:prSet phldrT="[Κείμενο]"/>
      <dgm:spPr/>
      <dgm:t>
        <a:bodyPr/>
        <a:lstStyle/>
        <a:p>
          <a:endParaRPr lang="el-GR" dirty="0"/>
        </a:p>
      </dgm:t>
    </dgm:pt>
    <dgm:pt modelId="{B7F37029-4B04-4998-91B8-9377FACFCBD0}" type="parTrans" cxnId="{B42A1012-D5FA-4B7E-9429-A54AFA363C1F}">
      <dgm:prSet/>
      <dgm:spPr/>
      <dgm:t>
        <a:bodyPr/>
        <a:lstStyle/>
        <a:p>
          <a:endParaRPr lang="el-GR"/>
        </a:p>
      </dgm:t>
    </dgm:pt>
    <dgm:pt modelId="{1B406193-BC35-476A-BD74-5BF745879440}" type="sibTrans" cxnId="{B42A1012-D5FA-4B7E-9429-A54AFA363C1F}">
      <dgm:prSet/>
      <dgm:spPr/>
      <dgm:t>
        <a:bodyPr/>
        <a:lstStyle/>
        <a:p>
          <a:endParaRPr lang="el-GR"/>
        </a:p>
      </dgm:t>
    </dgm:pt>
    <dgm:pt modelId="{CA6FDDBB-91AC-4DEA-95D5-C91829CD2E4A}">
      <dgm:prSet phldrT="[Κείμενο]" custT="1"/>
      <dgm:spPr/>
      <dgm:t>
        <a:bodyPr/>
        <a:lstStyle/>
        <a:p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Chadventurs</a:t>
          </a:r>
          <a:endParaRPr lang="el-GR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0F71326-B76E-4580-9C43-9D87B4BAE6D7}" type="parTrans" cxnId="{598205A5-CABF-447A-944E-7410A34C2DF0}">
      <dgm:prSet/>
      <dgm:spPr/>
      <dgm:t>
        <a:bodyPr/>
        <a:lstStyle/>
        <a:p>
          <a:endParaRPr lang="el-GR"/>
        </a:p>
      </dgm:t>
    </dgm:pt>
    <dgm:pt modelId="{4590A583-173D-4FAB-B39D-A5ED3E867732}" type="sibTrans" cxnId="{598205A5-CABF-447A-944E-7410A34C2DF0}">
      <dgm:prSet/>
      <dgm:spPr/>
      <dgm:t>
        <a:bodyPr/>
        <a:lstStyle/>
        <a:p>
          <a:endParaRPr lang="el-GR"/>
        </a:p>
      </dgm:t>
    </dgm:pt>
    <dgm:pt modelId="{2E5E273F-41BB-4224-839E-579F45CA9D1C}">
      <dgm:prSet phldrT="[Κείμενο]" custT="1"/>
      <dgm:spPr/>
      <dgm:t>
        <a:bodyPr/>
        <a:lstStyle/>
        <a:p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Voluntourists</a:t>
          </a:r>
          <a:endParaRPr lang="el-GR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81CA9E-BE88-497E-941F-8004B7365A98}" type="parTrans" cxnId="{33D4D1E9-A65D-4307-B42C-6CFDED96F509}">
      <dgm:prSet/>
      <dgm:spPr/>
      <dgm:t>
        <a:bodyPr/>
        <a:lstStyle/>
        <a:p>
          <a:endParaRPr lang="el-GR"/>
        </a:p>
      </dgm:t>
    </dgm:pt>
    <dgm:pt modelId="{88228CCE-8DFA-4659-B2F3-BEE23DF885BB}" type="sibTrans" cxnId="{33D4D1E9-A65D-4307-B42C-6CFDED96F509}">
      <dgm:prSet/>
      <dgm:spPr/>
      <dgm:t>
        <a:bodyPr/>
        <a:lstStyle/>
        <a:p>
          <a:endParaRPr lang="el-GR"/>
        </a:p>
      </dgm:t>
    </dgm:pt>
    <dgm:pt modelId="{77828FBD-9B41-40DF-AECD-3BA0C7F117FD}">
      <dgm:prSet phldrT="[Κείμενο]" custT="1"/>
      <dgm:spPr/>
      <dgm:t>
        <a:bodyPr/>
        <a:lstStyle/>
        <a:p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Solidayers</a:t>
          </a:r>
          <a:endParaRPr lang="el-GR" sz="1700" dirty="0"/>
        </a:p>
      </dgm:t>
    </dgm:pt>
    <dgm:pt modelId="{72B07A8D-D1A9-431F-8124-3681AF0464F9}" type="parTrans" cxnId="{EEBFCDE9-B702-4021-8416-374EAA3957DC}">
      <dgm:prSet/>
      <dgm:spPr/>
      <dgm:t>
        <a:bodyPr/>
        <a:lstStyle/>
        <a:p>
          <a:endParaRPr lang="el-GR"/>
        </a:p>
      </dgm:t>
    </dgm:pt>
    <dgm:pt modelId="{7EB58432-AA95-4781-8CE6-8CCA3B1E12BB}" type="sibTrans" cxnId="{EEBFCDE9-B702-4021-8416-374EAA3957DC}">
      <dgm:prSet/>
      <dgm:spPr/>
      <dgm:t>
        <a:bodyPr/>
        <a:lstStyle/>
        <a:p>
          <a:endParaRPr lang="el-GR"/>
        </a:p>
      </dgm:t>
    </dgm:pt>
    <dgm:pt modelId="{157E2164-A6E6-40D4-95B2-6788E284EEA4}">
      <dgm:prSet phldrT="[Κείμενο]" custT="1"/>
      <dgm:spPr/>
      <dgm:t>
        <a:bodyPr/>
        <a:lstStyle/>
        <a:p>
          <a:r>
            <a:rPr lang="en-US" sz="2400" b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Funemployed</a:t>
          </a:r>
          <a:endParaRPr lang="el-GR" sz="1700" dirty="0"/>
        </a:p>
      </dgm:t>
    </dgm:pt>
    <dgm:pt modelId="{95966136-CB5D-45ED-92F9-8B9B0C9BD35A}" type="parTrans" cxnId="{2F214B85-D9FF-41CC-B27B-E6CA1F4B4704}">
      <dgm:prSet/>
      <dgm:spPr/>
      <dgm:t>
        <a:bodyPr/>
        <a:lstStyle/>
        <a:p>
          <a:endParaRPr lang="el-GR"/>
        </a:p>
      </dgm:t>
    </dgm:pt>
    <dgm:pt modelId="{8721BF4B-DA3E-49B5-9678-B9F36F282857}" type="sibTrans" cxnId="{2F214B85-D9FF-41CC-B27B-E6CA1F4B4704}">
      <dgm:prSet/>
      <dgm:spPr/>
      <dgm:t>
        <a:bodyPr/>
        <a:lstStyle/>
        <a:p>
          <a:endParaRPr lang="el-GR"/>
        </a:p>
      </dgm:t>
    </dgm:pt>
    <dgm:pt modelId="{F8EB1471-4EE1-4A8E-AB47-B47EAB61427E}" type="pres">
      <dgm:prSet presAssocID="{188FA774-DE19-48C7-B471-6DF095FF0DD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A7E13E7-9451-4319-B61C-DEA6F85FF83A}" type="pres">
      <dgm:prSet presAssocID="{188FA774-DE19-48C7-B471-6DF095FF0DD0}" presName="matrix" presStyleCnt="0"/>
      <dgm:spPr/>
    </dgm:pt>
    <dgm:pt modelId="{1FD2AC88-F2F0-4427-B30F-04063A7A43F1}" type="pres">
      <dgm:prSet presAssocID="{188FA774-DE19-48C7-B471-6DF095FF0DD0}" presName="tile1" presStyleLbl="node1" presStyleIdx="0" presStyleCnt="4"/>
      <dgm:spPr/>
      <dgm:t>
        <a:bodyPr/>
        <a:lstStyle/>
        <a:p>
          <a:endParaRPr lang="el-GR"/>
        </a:p>
      </dgm:t>
    </dgm:pt>
    <dgm:pt modelId="{E97F2EB8-20B5-43B8-B5D6-2EA64F65063B}" type="pres">
      <dgm:prSet presAssocID="{188FA774-DE19-48C7-B471-6DF095FF0DD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A5C327-2380-4EE4-81A5-2CDD6DA99E75}" type="pres">
      <dgm:prSet presAssocID="{188FA774-DE19-48C7-B471-6DF095FF0DD0}" presName="tile2" presStyleLbl="node1" presStyleIdx="1" presStyleCnt="4" custLinFactNeighborX="3585"/>
      <dgm:spPr/>
      <dgm:t>
        <a:bodyPr/>
        <a:lstStyle/>
        <a:p>
          <a:endParaRPr lang="el-GR"/>
        </a:p>
      </dgm:t>
    </dgm:pt>
    <dgm:pt modelId="{F9A7AF3B-E180-43A3-A466-4C16860613F0}" type="pres">
      <dgm:prSet presAssocID="{188FA774-DE19-48C7-B471-6DF095FF0DD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8DEC63-5E07-4CA7-A073-A36941469306}" type="pres">
      <dgm:prSet presAssocID="{188FA774-DE19-48C7-B471-6DF095FF0DD0}" presName="tile3" presStyleLbl="node1" presStyleIdx="2" presStyleCnt="4" custLinFactNeighborY="0"/>
      <dgm:spPr/>
      <dgm:t>
        <a:bodyPr/>
        <a:lstStyle/>
        <a:p>
          <a:endParaRPr lang="el-GR"/>
        </a:p>
      </dgm:t>
    </dgm:pt>
    <dgm:pt modelId="{7758CD6B-4777-434A-9AD0-361E9CAB68FB}" type="pres">
      <dgm:prSet presAssocID="{188FA774-DE19-48C7-B471-6DF095FF0DD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6F5D41-BF28-4504-A9CC-2621B63967A1}" type="pres">
      <dgm:prSet presAssocID="{188FA774-DE19-48C7-B471-6DF095FF0DD0}" presName="tile4" presStyleLbl="node1" presStyleIdx="3" presStyleCnt="4"/>
      <dgm:spPr/>
      <dgm:t>
        <a:bodyPr/>
        <a:lstStyle/>
        <a:p>
          <a:endParaRPr lang="el-GR"/>
        </a:p>
      </dgm:t>
    </dgm:pt>
    <dgm:pt modelId="{80BD1C27-1CD7-467D-9B03-0DCCEDBE7848}" type="pres">
      <dgm:prSet presAssocID="{188FA774-DE19-48C7-B471-6DF095FF0DD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AB1416-01E8-4457-8584-E0B034671BEE}" type="pres">
      <dgm:prSet presAssocID="{188FA774-DE19-48C7-B471-6DF095FF0DD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E2F581A3-C506-4E76-82E7-8F515F8DD10D}" type="presOf" srcId="{157E2164-A6E6-40D4-95B2-6788E284EEA4}" destId="{80BD1C27-1CD7-467D-9B03-0DCCEDBE7848}" srcOrd="1" destOrd="0" presId="urn:microsoft.com/office/officeart/2005/8/layout/matrix1"/>
    <dgm:cxn modelId="{DA2E46E3-10AB-48DF-BA20-363676B9A24E}" type="presOf" srcId="{CA6FDDBB-91AC-4DEA-95D5-C91829CD2E4A}" destId="{1FD2AC88-F2F0-4427-B30F-04063A7A43F1}" srcOrd="0" destOrd="0" presId="urn:microsoft.com/office/officeart/2005/8/layout/matrix1"/>
    <dgm:cxn modelId="{87FA56BF-E5BA-4B55-9A3A-7C36FD5936F0}" srcId="{188FA774-DE19-48C7-B471-6DF095FF0DD0}" destId="{556386CF-657F-4F6C-BE93-E24CA32B07B4}" srcOrd="0" destOrd="0" parTransId="{1CAC66D4-817F-428B-B5D3-8FAD90A5B13F}" sibTransId="{7D2B528E-6704-4AEE-A12B-B56D902F6C06}"/>
    <dgm:cxn modelId="{8582911D-E112-4F10-9985-748A9D8B59E3}" type="presOf" srcId="{2E5E273F-41BB-4224-839E-579F45CA9D1C}" destId="{F9A7AF3B-E180-43A3-A466-4C16860613F0}" srcOrd="1" destOrd="0" presId="urn:microsoft.com/office/officeart/2005/8/layout/matrix1"/>
    <dgm:cxn modelId="{0AE0CACA-2107-4CAB-941D-3CF2149C6CD4}" type="presOf" srcId="{2E5E273F-41BB-4224-839E-579F45CA9D1C}" destId="{50A5C327-2380-4EE4-81A5-2CDD6DA99E75}" srcOrd="0" destOrd="0" presId="urn:microsoft.com/office/officeart/2005/8/layout/matrix1"/>
    <dgm:cxn modelId="{B37CEA5C-1A46-460F-B391-555ABD4DE059}" type="presOf" srcId="{CA6FDDBB-91AC-4DEA-95D5-C91829CD2E4A}" destId="{E97F2EB8-20B5-43B8-B5D6-2EA64F65063B}" srcOrd="1" destOrd="0" presId="urn:microsoft.com/office/officeart/2005/8/layout/matrix1"/>
    <dgm:cxn modelId="{33D4D1E9-A65D-4307-B42C-6CFDED96F509}" srcId="{556386CF-657F-4F6C-BE93-E24CA32B07B4}" destId="{2E5E273F-41BB-4224-839E-579F45CA9D1C}" srcOrd="1" destOrd="0" parTransId="{2581CA9E-BE88-497E-941F-8004B7365A98}" sibTransId="{88228CCE-8DFA-4659-B2F3-BEE23DF885BB}"/>
    <dgm:cxn modelId="{D210969D-F915-4431-885D-3E8BB85EEAE6}" srcId="{188FA774-DE19-48C7-B471-6DF095FF0DD0}" destId="{028EBCFA-1E9C-4E2A-9742-5A6BCD7CE644}" srcOrd="1" destOrd="0" parTransId="{FED3E3D7-AB8D-48B1-9826-10043543F493}" sibTransId="{A4CD7A4A-A8AC-4929-BDE5-A4E560F52BCA}"/>
    <dgm:cxn modelId="{988FBE64-38C7-4EBF-A0DA-C76551C3B259}" srcId="{188FA774-DE19-48C7-B471-6DF095FF0DD0}" destId="{92F3F613-D6F9-42D3-9EC0-283A80B6E864}" srcOrd="3" destOrd="0" parTransId="{7DE72560-663C-4E83-A024-81CCCC35B901}" sibTransId="{6FAB026E-125E-4B66-B909-BFD5DE9EC278}"/>
    <dgm:cxn modelId="{E18A1216-A3C2-4DB9-A556-691809BC78E0}" type="presOf" srcId="{77828FBD-9B41-40DF-AECD-3BA0C7F117FD}" destId="{9B8DEC63-5E07-4CA7-A073-A36941469306}" srcOrd="0" destOrd="0" presId="urn:microsoft.com/office/officeart/2005/8/layout/matrix1"/>
    <dgm:cxn modelId="{4FCA2DA5-2C83-4404-87E4-0B3AE2E3F2B5}" type="presOf" srcId="{556386CF-657F-4F6C-BE93-E24CA32B07B4}" destId="{62AB1416-01E8-4457-8584-E0B034671BEE}" srcOrd="0" destOrd="0" presId="urn:microsoft.com/office/officeart/2005/8/layout/matrix1"/>
    <dgm:cxn modelId="{7FCC981A-06B3-4831-B93A-C07C7E9F22CD}" type="presOf" srcId="{188FA774-DE19-48C7-B471-6DF095FF0DD0}" destId="{F8EB1471-4EE1-4A8E-AB47-B47EAB61427E}" srcOrd="0" destOrd="0" presId="urn:microsoft.com/office/officeart/2005/8/layout/matrix1"/>
    <dgm:cxn modelId="{2879A639-5669-4C7E-9C0F-86016801A168}" srcId="{188FA774-DE19-48C7-B471-6DF095FF0DD0}" destId="{7B1C13C7-E4AA-439F-8B44-A4B074F0B984}" srcOrd="2" destOrd="0" parTransId="{7391D185-4DDE-4AB7-882D-356E95A3A9BF}" sibTransId="{58C45D5A-689B-4D87-9FA3-23B8AD1058DC}"/>
    <dgm:cxn modelId="{E30561CB-6CC4-4751-9EB1-03704B3C78FE}" type="presOf" srcId="{157E2164-A6E6-40D4-95B2-6788E284EEA4}" destId="{AA6F5D41-BF28-4504-A9CC-2621B63967A1}" srcOrd="0" destOrd="0" presId="urn:microsoft.com/office/officeart/2005/8/layout/matrix1"/>
    <dgm:cxn modelId="{2F214B85-D9FF-41CC-B27B-E6CA1F4B4704}" srcId="{556386CF-657F-4F6C-BE93-E24CA32B07B4}" destId="{157E2164-A6E6-40D4-95B2-6788E284EEA4}" srcOrd="3" destOrd="0" parTransId="{95966136-CB5D-45ED-92F9-8B9B0C9BD35A}" sibTransId="{8721BF4B-DA3E-49B5-9678-B9F36F282857}"/>
    <dgm:cxn modelId="{598205A5-CABF-447A-944E-7410A34C2DF0}" srcId="{556386CF-657F-4F6C-BE93-E24CA32B07B4}" destId="{CA6FDDBB-91AC-4DEA-95D5-C91829CD2E4A}" srcOrd="0" destOrd="0" parTransId="{D0F71326-B76E-4580-9C43-9D87B4BAE6D7}" sibTransId="{4590A583-173D-4FAB-B39D-A5ED3E867732}"/>
    <dgm:cxn modelId="{C4A1EC27-DEF8-4C52-BF54-FD0024EC55EB}" srcId="{188FA774-DE19-48C7-B471-6DF095FF0DD0}" destId="{0F64C78F-849A-4148-AA50-309A86AB8FEB}" srcOrd="4" destOrd="0" parTransId="{687E5024-4C34-470F-85AD-044C774FB920}" sibTransId="{150157F4-8D26-4BE7-87EA-2477912DA485}"/>
    <dgm:cxn modelId="{EEBFCDE9-B702-4021-8416-374EAA3957DC}" srcId="{556386CF-657F-4F6C-BE93-E24CA32B07B4}" destId="{77828FBD-9B41-40DF-AECD-3BA0C7F117FD}" srcOrd="2" destOrd="0" parTransId="{72B07A8D-D1A9-431F-8124-3681AF0464F9}" sibTransId="{7EB58432-AA95-4781-8CE6-8CCA3B1E12BB}"/>
    <dgm:cxn modelId="{B42A1012-D5FA-4B7E-9429-A54AFA363C1F}" srcId="{188FA774-DE19-48C7-B471-6DF095FF0DD0}" destId="{54319BCE-CF1F-4371-A742-A0335C79FD88}" srcOrd="5" destOrd="0" parTransId="{B7F37029-4B04-4998-91B8-9377FACFCBD0}" sibTransId="{1B406193-BC35-476A-BD74-5BF745879440}"/>
    <dgm:cxn modelId="{BCF18CE5-94F4-44AC-B584-50E99C845741}" type="presOf" srcId="{77828FBD-9B41-40DF-AECD-3BA0C7F117FD}" destId="{7758CD6B-4777-434A-9AD0-361E9CAB68FB}" srcOrd="1" destOrd="0" presId="urn:microsoft.com/office/officeart/2005/8/layout/matrix1"/>
    <dgm:cxn modelId="{FBB56EE7-A783-4DF1-A476-711DC8D4056B}" type="presParOf" srcId="{F8EB1471-4EE1-4A8E-AB47-B47EAB61427E}" destId="{CA7E13E7-9451-4319-B61C-DEA6F85FF83A}" srcOrd="0" destOrd="0" presId="urn:microsoft.com/office/officeart/2005/8/layout/matrix1"/>
    <dgm:cxn modelId="{9412AADA-834B-4FDD-B046-9CC6A3F97C8B}" type="presParOf" srcId="{CA7E13E7-9451-4319-B61C-DEA6F85FF83A}" destId="{1FD2AC88-F2F0-4427-B30F-04063A7A43F1}" srcOrd="0" destOrd="0" presId="urn:microsoft.com/office/officeart/2005/8/layout/matrix1"/>
    <dgm:cxn modelId="{7827C884-CA65-414C-8634-821F805C88CA}" type="presParOf" srcId="{CA7E13E7-9451-4319-B61C-DEA6F85FF83A}" destId="{E97F2EB8-20B5-43B8-B5D6-2EA64F65063B}" srcOrd="1" destOrd="0" presId="urn:microsoft.com/office/officeart/2005/8/layout/matrix1"/>
    <dgm:cxn modelId="{DFC4B8FC-BA05-40D9-8CE0-94A1674AB470}" type="presParOf" srcId="{CA7E13E7-9451-4319-B61C-DEA6F85FF83A}" destId="{50A5C327-2380-4EE4-81A5-2CDD6DA99E75}" srcOrd="2" destOrd="0" presId="urn:microsoft.com/office/officeart/2005/8/layout/matrix1"/>
    <dgm:cxn modelId="{FF3ED92C-25F3-4355-B9B5-BF837993F3B8}" type="presParOf" srcId="{CA7E13E7-9451-4319-B61C-DEA6F85FF83A}" destId="{F9A7AF3B-E180-43A3-A466-4C16860613F0}" srcOrd="3" destOrd="0" presId="urn:microsoft.com/office/officeart/2005/8/layout/matrix1"/>
    <dgm:cxn modelId="{AA3D1448-6FB1-4582-AC67-6B788D4826A6}" type="presParOf" srcId="{CA7E13E7-9451-4319-B61C-DEA6F85FF83A}" destId="{9B8DEC63-5E07-4CA7-A073-A36941469306}" srcOrd="4" destOrd="0" presId="urn:microsoft.com/office/officeart/2005/8/layout/matrix1"/>
    <dgm:cxn modelId="{559A62D5-1EA4-4624-98CC-2BAE4E6608B4}" type="presParOf" srcId="{CA7E13E7-9451-4319-B61C-DEA6F85FF83A}" destId="{7758CD6B-4777-434A-9AD0-361E9CAB68FB}" srcOrd="5" destOrd="0" presId="urn:microsoft.com/office/officeart/2005/8/layout/matrix1"/>
    <dgm:cxn modelId="{87DBFEBE-183B-4A7C-83F4-05B3A0980B25}" type="presParOf" srcId="{CA7E13E7-9451-4319-B61C-DEA6F85FF83A}" destId="{AA6F5D41-BF28-4504-A9CC-2621B63967A1}" srcOrd="6" destOrd="0" presId="urn:microsoft.com/office/officeart/2005/8/layout/matrix1"/>
    <dgm:cxn modelId="{3D2156A8-A4AA-4994-825A-14BDD8490B6C}" type="presParOf" srcId="{CA7E13E7-9451-4319-B61C-DEA6F85FF83A}" destId="{80BD1C27-1CD7-467D-9B03-0DCCEDBE7848}" srcOrd="7" destOrd="0" presId="urn:microsoft.com/office/officeart/2005/8/layout/matrix1"/>
    <dgm:cxn modelId="{98F3A678-0C7C-4A6A-92A9-83CEC5A9198A}" type="presParOf" srcId="{F8EB1471-4EE1-4A8E-AB47-B47EAB61427E}" destId="{62AB1416-01E8-4457-8584-E0B034671BE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2AC88-F2F0-4427-B30F-04063A7A43F1}">
      <dsp:nvSpPr>
        <dsp:cNvPr id="0" name=""/>
        <dsp:cNvSpPr/>
      </dsp:nvSpPr>
      <dsp:spPr>
        <a:xfrm rot="16200000">
          <a:off x="1044116" y="-1044116"/>
          <a:ext cx="792087" cy="288032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Chadventurs</a:t>
          </a:r>
          <a:endParaRPr lang="el-GR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5400000">
        <a:off x="0" y="0"/>
        <a:ext cx="2880320" cy="594066"/>
      </dsp:txXfrm>
    </dsp:sp>
    <dsp:sp modelId="{50A5C327-2380-4EE4-81A5-2CDD6DA99E75}">
      <dsp:nvSpPr>
        <dsp:cNvPr id="0" name=""/>
        <dsp:cNvSpPr/>
      </dsp:nvSpPr>
      <dsp:spPr>
        <a:xfrm>
          <a:off x="2880320" y="0"/>
          <a:ext cx="2880320" cy="792087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Voluntourists</a:t>
          </a:r>
          <a:endParaRPr lang="el-GR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80320" y="0"/>
        <a:ext cx="2880320" cy="594066"/>
      </dsp:txXfrm>
    </dsp:sp>
    <dsp:sp modelId="{9B8DEC63-5E07-4CA7-A073-A36941469306}">
      <dsp:nvSpPr>
        <dsp:cNvPr id="0" name=""/>
        <dsp:cNvSpPr/>
      </dsp:nvSpPr>
      <dsp:spPr>
        <a:xfrm rot="10800000">
          <a:off x="0" y="792087"/>
          <a:ext cx="2880320" cy="792087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Solidayers</a:t>
          </a:r>
          <a:endParaRPr lang="el-GR" sz="1700" kern="1200" dirty="0"/>
        </a:p>
      </dsp:txBody>
      <dsp:txXfrm rot="10800000">
        <a:off x="0" y="990109"/>
        <a:ext cx="2880320" cy="594066"/>
      </dsp:txXfrm>
    </dsp:sp>
    <dsp:sp modelId="{AA6F5D41-BF28-4504-A9CC-2621B63967A1}">
      <dsp:nvSpPr>
        <dsp:cNvPr id="0" name=""/>
        <dsp:cNvSpPr/>
      </dsp:nvSpPr>
      <dsp:spPr>
        <a:xfrm rot="5400000">
          <a:off x="3924436" y="-252028"/>
          <a:ext cx="792087" cy="288032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Funemployed</a:t>
          </a:r>
          <a:endParaRPr lang="el-GR" sz="1700" kern="1200" dirty="0"/>
        </a:p>
      </dsp:txBody>
      <dsp:txXfrm rot="-5400000">
        <a:off x="2880320" y="990110"/>
        <a:ext cx="2880320" cy="594066"/>
      </dsp:txXfrm>
    </dsp:sp>
    <dsp:sp modelId="{62AB1416-01E8-4457-8584-E0B034671BEE}">
      <dsp:nvSpPr>
        <dsp:cNvPr id="0" name=""/>
        <dsp:cNvSpPr/>
      </dsp:nvSpPr>
      <dsp:spPr>
        <a:xfrm>
          <a:off x="2016224" y="594065"/>
          <a:ext cx="1728192" cy="39604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1" kern="1200" dirty="0" smtClean="0"/>
            <a:t>Tourist types</a:t>
          </a:r>
          <a:endParaRPr lang="el-GR" sz="1700" b="0" i="1" kern="1200" dirty="0"/>
        </a:p>
      </dsp:txBody>
      <dsp:txXfrm>
        <a:off x="2035557" y="613398"/>
        <a:ext cx="1689526" cy="357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E1969-94C5-43D0-B1BD-C5151FF7AC05}" type="datetimeFigureOut">
              <a:rPr lang="el-GR" smtClean="0"/>
              <a:pPr/>
              <a:t>10/2/2026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B5EFC-271C-4482-98DE-329AAB8C82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135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9DE2-6CE6-4D02-8989-E66C700699B2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9485-2922-4444-BE26-C5E5DF99C1D2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030-9682-4A08-BE8A-D32A72F092E2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740C-6122-4F0D-90EA-A8D280D26288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2C1F-75A4-4E78-92B5-9168E529BEA5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719-EF81-4D18-8EB9-BC6B125BE669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312B-0FD2-4E9C-98CF-A13D0002E128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84FD-DE72-4159-A871-B832AF8CA649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7DED-E009-49A8-A256-C0F57054E90D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1570CF-37C5-4978-B8DE-5674A383E084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191030-E3B6-4FB8-82BE-C1A2B3397234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BBD43A-B2BE-4F9D-8B80-D050AE01C85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136904" cy="2085216"/>
          </a:xfrm>
        </p:spPr>
        <p:txBody>
          <a:bodyPr>
            <a:normAutofit/>
          </a:bodyPr>
          <a:lstStyle/>
          <a:p>
            <a:pPr algn="l"/>
            <a:r>
              <a:rPr lang="el-GR" sz="6000" dirty="0" smtClean="0"/>
              <a:t>2. </a:t>
            </a:r>
            <a:r>
              <a:rPr lang="el-GR" sz="6000" dirty="0" smtClean="0"/>
              <a:t>ΤΟΥΡΙΣΜΟΣ ΕΥΕΞΙΑΣ</a:t>
            </a:r>
            <a:endParaRPr lang="el-GR" sz="6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406640" cy="2016224"/>
          </a:xfrm>
        </p:spPr>
        <p:txBody>
          <a:bodyPr/>
          <a:lstStyle/>
          <a:p>
            <a:pPr algn="l"/>
            <a:r>
              <a:rPr lang="el-GR" dirty="0" smtClean="0"/>
              <a:t>Διάλεξη 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: ΕΙΣΑΓΩΓΗ ΣΤΙΣ Ε.ΜΤ.</a:t>
            </a:r>
          </a:p>
          <a:p>
            <a:pPr algn="l"/>
            <a:r>
              <a:rPr lang="el-GR" dirty="0" smtClean="0"/>
              <a:t>Εισηγητής: </a:t>
            </a:r>
            <a:r>
              <a:rPr lang="el-GR" dirty="0" err="1" smtClean="0"/>
              <a:t>Γερεντές</a:t>
            </a:r>
            <a:r>
              <a:rPr lang="el-GR" dirty="0" smtClean="0"/>
              <a:t> Νίκος</a:t>
            </a:r>
          </a:p>
          <a:p>
            <a:pPr algn="l"/>
            <a:endParaRPr lang="el-GR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017F-FF8A-422F-9268-1FF5FE4C0CF4}" type="datetime1">
              <a:rPr lang="el-GR" smtClean="0"/>
              <a:pPr/>
              <a:t>10/2/2026</a:t>
            </a:fld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Σύγκριση </a:t>
            </a:r>
            <a:r>
              <a:rPr lang="el-GR" sz="4000" b="1" dirty="0" smtClean="0"/>
              <a:t>οργανωμένου μαζικού τουρισμού </a:t>
            </a:r>
            <a:r>
              <a:rPr lang="el-GR" sz="4000" dirty="0" smtClean="0"/>
              <a:t>με </a:t>
            </a:r>
            <a:r>
              <a:rPr lang="el-GR" sz="4000" b="1" dirty="0" smtClean="0"/>
              <a:t>εναλλακτικές μορφές τουρισμού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062" y="3429001"/>
            <a:ext cx="1383977" cy="144016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el-G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  <p:pic>
        <p:nvPicPr>
          <p:cNvPr id="7170" name="Picture 2" descr="Αποτέλεσμα εικόνας για μαζικός τουρισμό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6358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Αποτέλεσμα εικόνας για εναλλακτικός τουρισμό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44" y="1988840"/>
            <a:ext cx="446686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2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Οργανωμένος Μαζικός Τουρισμός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81128"/>
          </a:xfrm>
        </p:spPr>
        <p:txBody>
          <a:bodyPr>
            <a:normAutofit fontScale="85000" lnSpcReduction="20000"/>
          </a:bodyPr>
          <a:lstStyle/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Δυσμενείς επιπτώσεις (λόγω έλλειψης ελέγχου και προγραμματισμού ανάπτυξης)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Μεγάλης κλίμακας υποδομές (λιμάνια αεροδρόμια οδικά δίκτυα που οδηγούν το περιβάλλον σε επιβάρυνση , υψηλό κόστος ανάπτυξης και αύξηση τιμής της γης)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Κυρίαρχο κίνητρο: διακοπές (αναγνώριση τουρισμού ώς βασικό κοινωνικό αγαθό)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Συγκεκριμένες χωρικές επιλογές και κύκλος ζωής (παραθαλάσσιες νησιωτικές ή ορεινές, βασική αιτία κορεσμού)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Διεθνοποίηση της λειτουργίας του μαζικού τουρισμού (θεσμικές παρεμβάσεις και πολιτικές όπως ελευθερία διακίνησης, χρήση πιστωτικής κάρτας και διαδυκτίου)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49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Οργανωμένος Μαζικός </a:t>
            </a:r>
            <a:r>
              <a:rPr lang="el-GR" dirty="0" smtClean="0"/>
              <a:t>Τουρισμός (συνέχεια)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 fontScale="77500" lnSpcReduction="20000"/>
          </a:bodyPr>
          <a:lstStyle/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/>
              <a:t>Εποχικότητα (χωροχρονικές εντάσεις, χαμηλή ποιότητα και κορεσμός στη ζήτηση</a:t>
            </a:r>
            <a:r>
              <a:rPr lang="el-GR" dirty="0" smtClean="0"/>
              <a:t>)</a:t>
            </a:r>
          </a:p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 smtClean="0"/>
              <a:t>Ισχυρή επιρροή </a:t>
            </a:r>
            <a:r>
              <a:rPr lang="en-US" dirty="0" smtClean="0"/>
              <a:t>tour operator (</a:t>
            </a:r>
            <a:r>
              <a:rPr lang="el-GR" dirty="0" smtClean="0"/>
              <a:t>δημιουργία ενός ελκυστικού ασφαλούς τυποποιημένου και σε λογικές τιμές προιόντος, δημιουργία ολιγοπωλίων – μονοπωλίων)</a:t>
            </a:r>
          </a:p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 smtClean="0"/>
              <a:t>Εμπορευματοποιήση ταξιδιωτικής εμπειρίας (αδυμανία προσφοράς διαφοροποιημένων υποδομών υπηρεσιών και δραστηριοτήτων, καθαρή σχέση αγοραπωλησίας)</a:t>
            </a:r>
          </a:p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 smtClean="0"/>
              <a:t>Μαζικότητα τουρισμού (μετατροπή σε συμβατικό προιόν, βασική αιτία υποβάθμισης κυρίως σε Μεσόγειο, αναζήτηση βιώσιμων λύσεων)</a:t>
            </a:r>
          </a:p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/>
              <a:t> </a:t>
            </a:r>
            <a:r>
              <a:rPr lang="el-GR" dirty="0" smtClean="0"/>
              <a:t>Οργάνωση (δημιουργία </a:t>
            </a:r>
            <a:r>
              <a:rPr lang="en-US" dirty="0" smtClean="0"/>
              <a:t>package tours </a:t>
            </a:r>
            <a:r>
              <a:rPr lang="el-GR" dirty="0" smtClean="0"/>
              <a:t>από </a:t>
            </a:r>
            <a:r>
              <a:rPr lang="en-US" dirty="0" smtClean="0"/>
              <a:t>tour operator, </a:t>
            </a:r>
            <a:r>
              <a:rPr lang="el-GR" dirty="0" smtClean="0"/>
              <a:t>δημοφιλή σε Ευρώπη  Αμερική Ιαπωνία, απόλυτη οργάνωση από αναχώρηση σε επιστροφή, ομογενοποίηση και δημιουργία εμπορικού προιόντος ευρείας κατανάλωσης)</a:t>
            </a:r>
            <a:endParaRPr lang="el-GR" dirty="0"/>
          </a:p>
          <a:p>
            <a:pPr marL="550926" indent="-514350">
              <a:buClrTx/>
              <a:buFont typeface="+mj-lt"/>
              <a:buAutoNum type="arabicPeriod" startAt="6"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000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Εναλλακτικές μορφές τουρισμού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Βιώσιμος σχεδιασμός ανάπτυξης (προβλέπει ισσοροπία ανάμεσα σε οικονομία κοινωνία περιβάλλον και πολιτισμό, θεσπίζει όρια στην ανάπτυξη και υλοποίηση του προγράμματος)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Υποδομές ενταγμένες σε τοπική κλίμακα (μικρές ή μεσαίες υποδομές, λαμβάνουν υπόψην την φέρουσα ικανότητα)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Ειδικά κίνητρα: διαφορετικά προιόντα Ε.Μ.Τ. (ομάδα προιόντων που κάθε ένα από αυτά ανταποκρίνεται σε ένα ισχυρό ειδικό κίνητρο, το οποίο συνοδεύεται και από άλλα δευτερεύοντα και λιγότερο σημαντικά κίνητρα)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Ενεργήτικές διακοπές (διαφορετικές δραστηριότητες που περιλαμβάνουν: εκπαιδευτικά σεμινάρια, τοπικά θεματικά μουσεία, παραδοσιακές πολιτιστικές δραστηριότητες, προγράμματα ευεξίας κλπ)</a:t>
            </a:r>
          </a:p>
          <a:p>
            <a:pPr marL="550926" indent="-514350">
              <a:buClrTx/>
              <a:buFont typeface="+mj-lt"/>
              <a:buAutoNum type="arabicPeriod"/>
            </a:pPr>
            <a:r>
              <a:rPr lang="el-GR" dirty="0" smtClean="0"/>
              <a:t>Ανάπτυξη πλέγματος δραστηριοτήτων σε τοπικό επίπεδο (συνδιασμός κινήτρων με κοινά χαρακτηριστικά που έχει σαν αποτέλεσμα κοινή επιλογή Ε.Μ.Τ.)</a:t>
            </a:r>
          </a:p>
          <a:p>
            <a:pPr marL="550926" indent="-514350">
              <a:buClrTx/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67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Εναλλακτικές μορφές </a:t>
            </a:r>
            <a:r>
              <a:rPr lang="el-GR" dirty="0" smtClean="0"/>
              <a:t>τουρισμού (συνέχεια)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85000" lnSpcReduction="20000"/>
          </a:bodyPr>
          <a:lstStyle/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 smtClean="0"/>
              <a:t>Σύνδεση τοπικότητας και πριβάλλοντος (επανεκτίμηση τοπικής ιστορίας, παράδοσης, περιβάλλοντος και πολιτισμού ως ανεκτίμητους πόρους του προορισμού)</a:t>
            </a:r>
          </a:p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 smtClean="0"/>
              <a:t>Ποικιλία χωρικών επιλογών (πολλές επιλογές ανάλογα το κίνητρο συμπεριλαμβανομένων και μειονεκτικών περιοχών)</a:t>
            </a:r>
          </a:p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 smtClean="0"/>
              <a:t>Ταξίδια όλο το χρόνο (</a:t>
            </a:r>
            <a:r>
              <a:rPr lang="el-GR" dirty="0"/>
              <a:t>μικρές διακοπές όλο το χρόνο και αμβλυνση </a:t>
            </a:r>
            <a:r>
              <a:rPr lang="el-GR" dirty="0" smtClean="0"/>
              <a:t>εποχικότητας)</a:t>
            </a:r>
          </a:p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 smtClean="0"/>
              <a:t>Αναζήτηση ποιοτικών ταξιδιωτικών εμπειριών (π.χ. : συμβίωση σε σπίτι ντόπιου, εκμάθηση τοπικών παραδοσιακών δραστηριοτήτων, συμμετοχή σε παραγωγικές δραστηριότητες τοπικού χαρακτήρα)</a:t>
            </a:r>
          </a:p>
          <a:p>
            <a:pPr marL="550926" indent="-514350">
              <a:buClrTx/>
              <a:buFont typeface="+mj-lt"/>
              <a:buAutoNum type="arabicPeriod" startAt="6"/>
            </a:pPr>
            <a:r>
              <a:rPr lang="el-GR" dirty="0" smtClean="0"/>
              <a:t>Αυτονομία στην οργάνωση (ελευθερία στον τρόπο διοργάνωσης και διαδικασίας όπως διάρκεια, τόπος διαμονής ποικιλία δραστηριοτήτων κλπ.)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41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l-GR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ΕΥΧΑΡΙΣΤΩ ΓΙΑ ΤΟ ΧΡΟΝΟ ΣΑΣ</a:t>
            </a:r>
            <a:endParaRPr lang="el-GR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15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οδήγησε στην ανάγκη για αυτές τις διαφορετικές μορφές...?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5"/>
            <a:ext cx="8496944" cy="2582529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Νέα κοινωνικά και καταναλωτικά πρότυπα: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b="1" dirty="0" smtClean="0"/>
              <a:t>Άνοδος</a:t>
            </a:r>
            <a:r>
              <a:rPr lang="el-GR" sz="2800" dirty="0" smtClean="0"/>
              <a:t> μεσοαστικής και μικροαστικής τάξης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Ύπαρξη ‘</a:t>
            </a:r>
            <a:r>
              <a:rPr lang="el-GR" sz="2800" b="1" dirty="0" smtClean="0"/>
              <a:t>πρότυπων προιόντων</a:t>
            </a:r>
            <a:r>
              <a:rPr lang="el-GR" sz="2800" dirty="0" smtClean="0"/>
              <a:t>’ που προβάλλουν καταναλωτική δυναμική.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b="1" dirty="0" smtClean="0"/>
              <a:t>Κοινωνική άνοδος </a:t>
            </a:r>
            <a:r>
              <a:rPr lang="el-GR" sz="2800" dirty="0" smtClean="0"/>
              <a:t>– διαφορετικές εμπειρίες, νέα προιόντα, φυσική και πνευματική υγεία</a:t>
            </a:r>
          </a:p>
          <a:p>
            <a:pPr>
              <a:buClrTx/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  <p:pic>
        <p:nvPicPr>
          <p:cNvPr id="5" name="Picture 8" descr="songhyegyo-vo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24325">
            <a:off x="402600" y="4286032"/>
            <a:ext cx="1688181" cy="212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tv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69209">
            <a:off x="2380154" y="4194489"/>
            <a:ext cx="2983341" cy="228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%20at%20Blackbo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24494"/>
            <a:ext cx="3051383" cy="203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67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οδήγησε στην ανάγκη για αυτές τις διαφορετικές μορφές...?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556792"/>
            <a:ext cx="4536504" cy="4968552"/>
          </a:xfrm>
        </p:spPr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Αύξηση ελέυθερου χρόνου και αριθμού ετήσιων ταξιδιών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Εβδομάδα 5 ημερών,πληρωμένες διακοπές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Συνταξιούχοι με σταθερό εισόδημα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Τουρισμός – κοινωνικό αγαθό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Σταθερό εισόδηματα και τουριστικός προϋπολογισμός οικογένειας</a:t>
            </a: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  <p:sp>
        <p:nvSpPr>
          <p:cNvPr id="5" name="AutoShape 2" descr="Αποτέλεσμα εικόνας για ημερολόγι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AutoShape 4" descr="Αποτέλεσμα εικόνας για ημερολόγι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6" descr="Αποτέλεσμα εικόνας για ημερολόγι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4" name="Picture 8" descr="Αποτέλεσμα εικόνας για ημερολόγι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9158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Αποτέλεσμα εικόνας για ρολό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" y="4149080"/>
            <a:ext cx="2239754" cy="22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2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οδήγησε στην ανάγκη για αυτές τις διαφορετικές μορφές...?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Στροφή στην παραδοσιακή ζωή </a:t>
            </a:r>
            <a:r>
              <a:rPr lang="el-G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στο 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περιβάλλον της υπαίθρου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Αστικοποίηση, έντονοι ρυθμοί εργασίας, άγχος, ανταγωνιστικό περιβάλλον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Επιστροφή στις ρίζες</a:t>
            </a:r>
          </a:p>
          <a:p>
            <a:pPr>
              <a:buClrTx/>
              <a:buFont typeface="Wingdings" pitchFamily="2" charset="2"/>
              <a:buChar char="§"/>
            </a:pPr>
            <a:endParaRPr lang="el-GR" sz="2800" dirty="0"/>
          </a:p>
          <a:p>
            <a:pPr marL="36576" indent="0" algn="ctr">
              <a:buClrTx/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Τρόποι αντιμετώπισης?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28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7467600" cy="1106860"/>
          </a:xfrm>
        </p:spPr>
        <p:txBody>
          <a:bodyPr/>
          <a:lstStyle/>
          <a:p>
            <a:pPr algn="ctr"/>
            <a:r>
              <a:rPr lang="el-GR" dirty="0" smtClean="0"/>
              <a:t>Δραστηριότητες: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63839"/>
            <a:ext cx="8208912" cy="1989297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Διαβίωση σε παραδοσιακό χώρο</a:t>
            </a:r>
          </a:p>
          <a:p>
            <a:r>
              <a:rPr lang="el-GR" dirty="0" smtClean="0"/>
              <a:t>Παραμονή στην ύπαιθρο (κατασκήνωση)</a:t>
            </a:r>
          </a:p>
          <a:p>
            <a:r>
              <a:rPr lang="el-GR" dirty="0" smtClean="0"/>
              <a:t>Φυσιολατρία (περπάτημα, περιήγηση κλπ.)</a:t>
            </a:r>
          </a:p>
          <a:p>
            <a:r>
              <a:rPr lang="el-GR" dirty="0" smtClean="0"/>
              <a:t>Αθλητικές δραστηριότητες (σε δάση, ορεινοί όγκοι, λίμνες ποτάμια)</a:t>
            </a:r>
          </a:p>
          <a:p>
            <a:r>
              <a:rPr lang="el-GR" dirty="0" smtClean="0"/>
              <a:t>Συμμετοχή σε τοπικές – παραδοσιακές εκδηλώσεις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  <p:pic>
        <p:nvPicPr>
          <p:cNvPr id="5122" name="Picture 2" descr="Αποτέλεσμα εικόνας για δραστηριότητες στη φύσ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" y="908720"/>
            <a:ext cx="2592288" cy="17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Αποτέλεσμα εικόνας για δραστηριότητες στη φύσ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771800" cy="18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Αποτέλεσμα εικόνας για δραστηριότητες στη φύσ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908720"/>
            <a:ext cx="2819101" cy="17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Αποτέλεσμα εικόνας για μαυρολιθάρι φωκίδα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30" name="Picture 10" descr="Αποτέλεσμα εικόνας για μαυρολιθάρι φωκίδ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766" y="4581128"/>
            <a:ext cx="462348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9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οδήγησε στην ανάγκη για αυτές τις διαφορετικές μορφές...?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Αλλαγές στα κίνητρα: από τα μοναδικά στα ομαδικά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Σταδιακή αναζήτηση «</a:t>
            </a:r>
            <a:r>
              <a:rPr lang="en-US" sz="2800" dirty="0" smtClean="0"/>
              <a:t>R.E.A.L</a:t>
            </a:r>
            <a:r>
              <a:rPr lang="el-GR" sz="2800" dirty="0" smtClean="0"/>
              <a:t>» τουριστικού ταξιδιού (</a:t>
            </a:r>
            <a:r>
              <a:rPr lang="en-US" sz="2800" dirty="0" smtClean="0"/>
              <a:t>rewarding=</a:t>
            </a:r>
            <a:r>
              <a:rPr lang="el-GR" sz="2800" dirty="0" smtClean="0"/>
              <a:t>ικανοποίηση ανταμοιβή, </a:t>
            </a:r>
            <a:r>
              <a:rPr lang="en-US" sz="2800" dirty="0" smtClean="0"/>
              <a:t>enriching= </a:t>
            </a:r>
            <a:r>
              <a:rPr lang="el-GR" sz="2800" dirty="0" smtClean="0"/>
              <a:t>εμπλουτισμός, </a:t>
            </a:r>
            <a:r>
              <a:rPr lang="en-US" sz="2800" dirty="0" smtClean="0"/>
              <a:t>adventuresome= </a:t>
            </a:r>
            <a:r>
              <a:rPr lang="el-GR" sz="2800" dirty="0" smtClean="0"/>
              <a:t>περιπετειώσης τολμηρός, </a:t>
            </a:r>
            <a:r>
              <a:rPr lang="en-US" sz="2800" dirty="0" smtClean="0"/>
              <a:t>learning= </a:t>
            </a:r>
            <a:r>
              <a:rPr lang="el-GR" sz="2800" dirty="0" smtClean="0"/>
              <a:t>μάθηση επμόρφωση)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Εξέλιξη τουριστικού ταξιδιού ως πολυσύνθετο προιόν με διαφορετικά τμήματα που λειτουργούν σαν αυτοδύναμα και εξειδικευμένα υποπροιόντα.</a:t>
            </a:r>
          </a:p>
          <a:p>
            <a:pPr marL="36576" indent="0">
              <a:buClrTx/>
              <a:buNone/>
            </a:pPr>
            <a:endParaRPr lang="el-G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20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οδήγησε στην ανάγκη για αυτές τις διαφορετικές μορφές...?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αναζήτηση του εναλλακτικού</a:t>
            </a:r>
          </a:p>
          <a:p>
            <a:pPr marL="36576" indent="0">
              <a:buNone/>
            </a:pPr>
            <a:r>
              <a:rPr lang="el-GR" sz="2800" i="1" dirty="0"/>
              <a:t>Νέες κατηγορίες </a:t>
            </a:r>
            <a:r>
              <a:rPr lang="el-GR" sz="2800" i="1" dirty="0" smtClean="0"/>
              <a:t>τουριστών:</a:t>
            </a:r>
            <a:endParaRPr lang="el-G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buNone/>
            </a:pP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  <p:graphicFrame>
        <p:nvGraphicFramePr>
          <p:cNvPr id="5" name="5 - Διάγραμμα"/>
          <p:cNvGraphicFramePr/>
          <p:nvPr>
            <p:extLst>
              <p:ext uri="{D42A27DB-BD31-4B8C-83A1-F6EECF244321}">
                <p14:modId xmlns:p14="http://schemas.microsoft.com/office/powerpoint/2010/main" val="1299069768"/>
              </p:ext>
            </p:extLst>
          </p:nvPr>
        </p:nvGraphicFramePr>
        <p:xfrm>
          <a:off x="179512" y="2708920"/>
          <a:ext cx="576064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4 - Θέση εικόνας" descr="τουριστεςς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791846"/>
            <a:ext cx="3106510" cy="3066154"/>
          </a:xfrm>
          <a:prstGeom prst="snip2DiagRect">
            <a:avLst>
              <a:gd name="adj1" fmla="val 825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690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Αλλαγές που επέφερε η </a:t>
            </a:r>
            <a:r>
              <a:rPr lang="el-GR" sz="2800" b="1" dirty="0" smtClean="0"/>
              <a:t>ανάπτυξη των Ε.Μ.Τ. </a:t>
            </a:r>
            <a:r>
              <a:rPr lang="el-GR" sz="2800" dirty="0" smtClean="0"/>
              <a:t>στα </a:t>
            </a:r>
            <a:r>
              <a:rPr lang="el-GR" sz="2800" b="1" dirty="0" smtClean="0"/>
              <a:t>οργανωτικά χαρακτηριστικά</a:t>
            </a:r>
            <a:r>
              <a:rPr lang="el-GR" sz="2800" dirty="0" smtClean="0"/>
              <a:t> του τουριστικού τομέα και στις </a:t>
            </a:r>
            <a:r>
              <a:rPr lang="el-GR" sz="2800" b="1" dirty="0" smtClean="0"/>
              <a:t>επιλογές</a:t>
            </a:r>
            <a:r>
              <a:rPr lang="el-GR" sz="2800" dirty="0" smtClean="0"/>
              <a:t> των τουριστών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el-GR" i="1" dirty="0" smtClean="0"/>
              <a:t>Αλματώδης επέκταση της χρήσης στο διαδίκτυο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l-GR" sz="2800" dirty="0" smtClean="0"/>
              <a:t>Τουριστικές επιχειρήσεις (</a:t>
            </a:r>
            <a:r>
              <a:rPr lang="en-US" sz="2800" dirty="0" smtClean="0"/>
              <a:t>tour o</a:t>
            </a:r>
            <a:r>
              <a:rPr lang="en-US" sz="2800" dirty="0"/>
              <a:t>p</a:t>
            </a:r>
            <a:r>
              <a:rPr lang="en-US" sz="2800" dirty="0" smtClean="0"/>
              <a:t>erator, </a:t>
            </a:r>
            <a:r>
              <a:rPr lang="el-GR" sz="2800" dirty="0" smtClean="0"/>
              <a:t>πρακτορεία</a:t>
            </a:r>
            <a:r>
              <a:rPr lang="en-US" sz="2800" dirty="0" smtClean="0"/>
              <a:t>, </a:t>
            </a:r>
            <a:r>
              <a:rPr lang="el-GR" sz="2800" dirty="0" smtClean="0"/>
              <a:t>εταιρίες μεταφορών, ξενοδοχεία, τουριστικά καταλύματα)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l-GR" sz="2800" dirty="0" smtClean="0"/>
              <a:t>Τουριστικοί προορισμοί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l-GR" sz="2800" dirty="0" smtClean="0"/>
              <a:t>Καταναλωτές</a:t>
            </a:r>
          </a:p>
          <a:p>
            <a:pPr marL="36576" indent="0">
              <a:buClrTx/>
              <a:buNone/>
            </a:pPr>
            <a:r>
              <a:rPr lang="el-GR" i="1" dirty="0" smtClean="0"/>
              <a:t>Υποδομές και υπηρεσίες που επιτρέπουν ελευθερία επιλογών στους τουρίστες.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18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Αλλαγές που επέφερε η </a:t>
            </a:r>
            <a:r>
              <a:rPr lang="el-GR" sz="2800" b="1" dirty="0"/>
              <a:t>ανάπτυξη των Ε.Μ.Τ. </a:t>
            </a:r>
            <a:r>
              <a:rPr lang="el-GR" sz="2800" dirty="0"/>
              <a:t>στα </a:t>
            </a:r>
            <a:r>
              <a:rPr lang="el-GR" sz="2800" b="1" dirty="0"/>
              <a:t>οργανωτικά χαρακτηριστικά</a:t>
            </a:r>
            <a:r>
              <a:rPr lang="el-GR" sz="2800" dirty="0"/>
              <a:t> του τουριστικού τομέα και στις </a:t>
            </a:r>
            <a:r>
              <a:rPr lang="el-GR" sz="2800" b="1" dirty="0"/>
              <a:t>επιλογές</a:t>
            </a:r>
            <a:r>
              <a:rPr lang="el-GR" sz="2800" dirty="0"/>
              <a:t> των τουριστών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5"/>
            <a:ext cx="8784976" cy="3816424"/>
          </a:xfrm>
        </p:spPr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el-GR" i="1" dirty="0"/>
              <a:t>Προσαρμογές </a:t>
            </a:r>
            <a:r>
              <a:rPr lang="el-GR" i="1" dirty="0" smtClean="0"/>
              <a:t>εταιριών στα νέα δεδομένα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Εκσυγχρονισμός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Πρόσθεση ή κατάργηση προσφερομένων υπηρεσιών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Δημιουργία νέων χώρων για δραστηριότητες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l-GR" sz="2800" dirty="0" smtClean="0"/>
              <a:t>Δημιουργία θυγατρικών με εξειδίκευση</a:t>
            </a:r>
          </a:p>
          <a:p>
            <a:pPr marL="36576" indent="0">
              <a:buClrTx/>
              <a:buNone/>
            </a:pPr>
            <a:r>
              <a:rPr lang="el-GR" i="1" dirty="0" smtClean="0"/>
              <a:t>Συνάντηση του «ντόπιου» με τον σύγχρονο «κοινωνικά υπέυθυνο» τουρίστα. (</a:t>
            </a:r>
            <a:r>
              <a:rPr lang="en-US" i="1" dirty="0" smtClean="0"/>
              <a:t>ethics, </a:t>
            </a:r>
            <a:r>
              <a:rPr lang="el-GR" i="1" dirty="0" smtClean="0"/>
              <a:t>δικαιώματα υποχρεώσεις)</a:t>
            </a:r>
            <a:endParaRPr lang="el-GR" i="1" dirty="0"/>
          </a:p>
          <a:p>
            <a:pPr marL="36576" indent="0">
              <a:buNone/>
            </a:pP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906-E18F-423B-A845-9B9A1F4CA229}" type="datetime1">
              <a:rPr lang="el-GR" smtClean="0"/>
              <a:pPr/>
              <a:t>10/2/2026</a:t>
            </a:fld>
            <a:endParaRPr lang="el-GR"/>
          </a:p>
        </p:txBody>
      </p:sp>
      <p:pic>
        <p:nvPicPr>
          <p:cNvPr id="6146" name="Picture 2" descr="Αποτέλεσμα εικόνας για al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2926198" cy="153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Αποτέλεσμα εικόνας για a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82" y="5235450"/>
            <a:ext cx="2757135" cy="15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76819"/>
      </p:ext>
    </p:extLst>
  </p:cSld>
  <p:clrMapOvr>
    <a:masterClrMapping/>
  </p:clrMapOvr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165</TotalTime>
  <Words>804</Words>
  <Application>Microsoft Office PowerPoint</Application>
  <PresentationFormat>Προβολή στην οθόνη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Τεχνικό</vt:lpstr>
      <vt:lpstr>2. ΤΟΥΡΙΣΜΟΣ ΕΥΕΞΙΑΣ</vt:lpstr>
      <vt:lpstr>Τι οδήγησε στην ανάγκη για αυτές τις διαφορετικές μορφές...?</vt:lpstr>
      <vt:lpstr>Τι οδήγησε στην ανάγκη για αυτές τις διαφορετικές μορφές...?</vt:lpstr>
      <vt:lpstr>Τι οδήγησε στην ανάγκη για αυτές τις διαφορετικές μορφές...?</vt:lpstr>
      <vt:lpstr>Δραστηριότητες:</vt:lpstr>
      <vt:lpstr>Τι οδήγησε στην ανάγκη για αυτές τις διαφορετικές μορφές...?</vt:lpstr>
      <vt:lpstr>Τι οδήγησε στην ανάγκη για αυτές τις διαφορετικές μορφές...?</vt:lpstr>
      <vt:lpstr>Αλλαγές που επέφερε η ανάπτυξη των Ε.Μ.Τ. στα οργανωτικά χαρακτηριστικά του τουριστικού τομέα και στις επιλογές των τουριστών</vt:lpstr>
      <vt:lpstr>Αλλαγές που επέφερε η ανάπτυξη των Ε.Μ.Τ. στα οργανωτικά χαρακτηριστικά του τουριστικού τομέα και στις επιλογές των τουριστών</vt:lpstr>
      <vt:lpstr>Σύγκριση οργανωμένου μαζικού τουρισμού με εναλλακτικές μορφές τουρισμού</vt:lpstr>
      <vt:lpstr>Οργανωμένος Μαζικός Τουρισμός</vt:lpstr>
      <vt:lpstr>Οργανωμένος Μαζικός Τουρισμός (συνέχεια)</vt:lpstr>
      <vt:lpstr>Εναλλακτικές μορφές τουρισμού</vt:lpstr>
      <vt:lpstr>Εναλλακτικές μορφές τουρισμού (συνέχεια)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25</cp:revision>
  <dcterms:created xsi:type="dcterms:W3CDTF">2016-10-09T07:13:51Z</dcterms:created>
  <dcterms:modified xsi:type="dcterms:W3CDTF">2026-02-10T13:02:49Z</dcterms:modified>
</cp:coreProperties>
</file>