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330" r:id="rId3"/>
    <p:sldId id="331" r:id="rId4"/>
    <p:sldId id="332" r:id="rId5"/>
    <p:sldId id="294" r:id="rId6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E425A3-FFCC-4D90-8AD9-893E66525FE3}" type="datetimeFigureOut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431D4C1-0D10-4A22-8015-F709D81114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1083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7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6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FA42B-C462-4B17-ABBA-EEECDE1A9336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7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C2323-592D-4EC2-8DD2-692B59EF3E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12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BE8FC-36E1-4269-BE28-7FBED5B7A3C1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F42BB-732A-43C1-B755-BCE44AA325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498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EE2E9-209D-409E-BC21-D4F06EEAD16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74552-99A5-4A2E-AEC8-A054363B210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685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4737B-A941-4AF3-BA67-E5923EDD2C78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C4F9D-C751-45A0-84B8-52DF5706497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748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8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6E907-9812-4F7E-8EDD-A3E8382FC4EB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7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2AE2-707B-4463-8CFB-986429346E6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952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6364E-178A-4AC6-9C48-C59EED69AF9B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44D97-D656-48FC-9B2E-C284857AB7F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03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8731-E9CB-4B13-A1FE-CBB85742F5A1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8DB0-F5D4-4F07-9348-1FBC95A5E29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776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80DFE-636B-4431-A774-587FDEF037E3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4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270E5-F366-4803-A5FF-8CEACB57E28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888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72AC6-1C66-49F6-8723-0802B18A9D62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3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F1E8E-ED01-4EC8-99D2-C19F6E781B6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594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2B0AE-18D4-4F90-9A8F-F56F42941C3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BD728-6694-4441-BA8B-BFBABA14AD9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561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10186-CB2E-49E0-A664-CBAC4CD1BD7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3157D-B4A7-42E5-9F14-AAC8416D557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339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8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1029" name="29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559ABC-8726-43D2-90F6-25BBF07B1D9F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0C24B2-0539-4013-9FC1-1D2D26C6322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33" r:id="rId2"/>
    <p:sldLayoutId id="2147483740" r:id="rId3"/>
    <p:sldLayoutId id="2147483734" r:id="rId4"/>
    <p:sldLayoutId id="2147483741" r:id="rId5"/>
    <p:sldLayoutId id="2147483735" r:id="rId6"/>
    <p:sldLayoutId id="2147483736" r:id="rId7"/>
    <p:sldLayoutId id="2147483742" r:id="rId8"/>
    <p:sldLayoutId id="2147483743" r:id="rId9"/>
    <p:sldLayoutId id="2147483737" r:id="rId10"/>
    <p:sldLayoutId id="2147483738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15616" y="1556792"/>
            <a:ext cx="6480048" cy="2085216"/>
          </a:xfrm>
          <a:extLst/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6000" dirty="0" smtClean="0"/>
              <a:t>9. </a:t>
            </a:r>
            <a:r>
              <a:rPr lang="el-GR" sz="6000" dirty="0" smtClean="0"/>
              <a:t>ΤΟΥΡΙΣΜΟΣ </a:t>
            </a:r>
            <a:r>
              <a:rPr lang="el-GR" sz="6000" dirty="0" smtClean="0"/>
              <a:t>ΑΤΟΜΩΝ 3</a:t>
            </a:r>
            <a:r>
              <a:rPr lang="el-GR" sz="6000" baseline="30000" dirty="0" smtClean="0"/>
              <a:t>Ης</a:t>
            </a:r>
            <a:r>
              <a:rPr lang="el-GR" sz="6000" dirty="0" smtClean="0"/>
              <a:t> ΗΛΙΚΙΑΣ</a:t>
            </a:r>
            <a:endParaRPr lang="el-GR" sz="6000" dirty="0"/>
          </a:p>
        </p:txBody>
      </p:sp>
      <p:sp>
        <p:nvSpPr>
          <p:cNvPr id="7171" name="2 - Υπότιτλος"/>
          <p:cNvSpPr>
            <a:spLocks noGrp="1"/>
          </p:cNvSpPr>
          <p:nvPr>
            <p:ph type="subTitle" idx="1"/>
          </p:nvPr>
        </p:nvSpPr>
        <p:spPr>
          <a:xfrm>
            <a:off x="611188" y="3860800"/>
            <a:ext cx="7407275" cy="2016125"/>
          </a:xfrm>
        </p:spPr>
        <p:txBody>
          <a:bodyPr/>
          <a:lstStyle/>
          <a:p>
            <a:pPr algn="l" eaLnBrk="1" hangingPunct="1"/>
            <a:r>
              <a:rPr lang="el-GR" dirty="0" smtClean="0"/>
              <a:t>Διάλεξη </a:t>
            </a:r>
            <a:r>
              <a:rPr lang="el-GR" dirty="0" smtClean="0"/>
              <a:t>9</a:t>
            </a:r>
            <a:r>
              <a:rPr lang="el-GR" baseline="30000" dirty="0" smtClean="0"/>
              <a:t>η</a:t>
            </a:r>
            <a:r>
              <a:rPr lang="el-GR" dirty="0" smtClean="0"/>
              <a:t> </a:t>
            </a:r>
            <a:r>
              <a:rPr lang="el-GR" dirty="0" smtClean="0"/>
              <a:t>: </a:t>
            </a:r>
            <a:r>
              <a:rPr lang="el-GR" dirty="0" smtClean="0"/>
              <a:t>3</a:t>
            </a:r>
            <a:r>
              <a:rPr lang="el-GR" baseline="30000" dirty="0" smtClean="0"/>
              <a:t>ης</a:t>
            </a:r>
            <a:r>
              <a:rPr lang="el-GR" dirty="0" smtClean="0"/>
              <a:t> ΗΛΙΚΙΑΣ</a:t>
            </a:r>
            <a:r>
              <a:rPr lang="el-GR" dirty="0" smtClean="0"/>
              <a:t>.</a:t>
            </a:r>
            <a:endParaRPr lang="el-GR" dirty="0" smtClean="0"/>
          </a:p>
          <a:p>
            <a:pPr algn="l" eaLnBrk="1" hangingPunct="1"/>
            <a:r>
              <a:rPr lang="el-GR" dirty="0" smtClean="0"/>
              <a:t>Εισηγητής: Γερεντές Νίκος</a:t>
            </a:r>
          </a:p>
          <a:p>
            <a:pPr algn="l" eaLnBrk="1" hangingPunct="1"/>
            <a:endParaRPr lang="el-GR" dirty="0" smtClean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68A017F-FF8A-422F-9268-1FF5FE4C0CF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07504" y="115888"/>
            <a:ext cx="9036496" cy="936625"/>
          </a:xfrm>
        </p:spPr>
        <p:txBody>
          <a:bodyPr/>
          <a:lstStyle/>
          <a:p>
            <a:pPr eaLnBrk="1" hangingPunct="1"/>
            <a:r>
              <a:rPr lang="el-GR" dirty="0" smtClean="0"/>
              <a:t>Τουρισμός ατόμων τρίτης ηλικίας- ανάλυση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0" y="1268759"/>
            <a:ext cx="9144000" cy="5328593"/>
          </a:xfrm>
        </p:spPr>
        <p:txBody>
          <a:bodyPr/>
          <a:lstStyle/>
          <a:p>
            <a:pPr marL="34925" indent="0" eaLnBrk="1" hangingPunct="1">
              <a:buFont typeface="Wingdings 2" pitchFamily="18" charset="2"/>
              <a:buNone/>
            </a:pPr>
            <a:r>
              <a:rPr lang="el-GR" sz="2400" b="1" dirty="0" smtClean="0"/>
              <a:t>Σκοποί/στόχοι: </a:t>
            </a:r>
            <a:r>
              <a:rPr lang="el-GR" sz="2400" dirty="0" smtClean="0"/>
              <a:t>Άτομα που παρουσιάζουν προβλήματα υγείας λόγω ηλικίας και θέλουν να ταξιδέψουν χωρίς να επιδιώκεται η θεραπεία.</a:t>
            </a:r>
          </a:p>
          <a:p>
            <a:pPr marL="34925" indent="0" eaLnBrk="1" hangingPunct="1">
              <a:buFont typeface="Wingdings 2" pitchFamily="18" charset="2"/>
              <a:buNone/>
            </a:pPr>
            <a:r>
              <a:rPr lang="el-GR" sz="2400" b="1" dirty="0" smtClean="0"/>
              <a:t>Οργάνωση/ διαχείρηση: </a:t>
            </a:r>
            <a:r>
              <a:rPr lang="el-GR" sz="2400" dirty="0" smtClean="0"/>
              <a:t>Κρατικοί και ιδιωτικοί τουριστικοί φορείς σχεδιάζουν προγράμματα που διευκολύνουν την πραγματοποίηση ταξιδιών για αυτά τα άτομα (υποδομές και ανωδομές)</a:t>
            </a:r>
          </a:p>
          <a:p>
            <a:pPr marL="34925" indent="0" eaLnBrk="1" hangingPunct="1">
              <a:buFont typeface="Wingdings 2" pitchFamily="18" charset="2"/>
              <a:buNone/>
            </a:pPr>
            <a:r>
              <a:rPr lang="el-GR" sz="2400" b="1" dirty="0" smtClean="0"/>
              <a:t>Δραστηριότητες:</a:t>
            </a:r>
          </a:p>
          <a:p>
            <a:pPr marL="377825" indent="-342900" eaLnBrk="1" hangingPunct="1"/>
            <a:r>
              <a:rPr lang="el-GR" sz="2400" dirty="0" smtClean="0"/>
              <a:t>Δεν πρόκειται για ολοκληρωμένο πακέτο λόγω διαφορετικών παθήσεων και αναγκών</a:t>
            </a:r>
          </a:p>
          <a:p>
            <a:pPr marL="377825" indent="-342900" eaLnBrk="1" hangingPunct="1"/>
            <a:r>
              <a:rPr lang="el-GR" sz="2400" dirty="0" smtClean="0"/>
              <a:t>Ήπιες αθλητικές ή ψυχαγωγικές. Προτιμούνται ειδικά προγράμματα με έμφαση σε επιτραπεζια παιχνίδια και μικρές περιηγήσεις</a:t>
            </a:r>
          </a:p>
          <a:p>
            <a:pPr marL="34925" indent="0" eaLnBrk="1" hangingPunct="1">
              <a:buFont typeface="Wingdings 2" pitchFamily="18" charset="2"/>
              <a:buNone/>
            </a:pPr>
            <a:endParaRPr lang="el-GR" sz="2800" b="1" dirty="0" smtClean="0"/>
          </a:p>
          <a:p>
            <a:pPr marL="34925" indent="0" eaLnBrk="1" hangingPunct="1">
              <a:buFont typeface="Wingdings 2" pitchFamily="18" charset="2"/>
              <a:buNone/>
            </a:pPr>
            <a:endParaRPr lang="el-GR" sz="2800" dirty="0" smtClean="0"/>
          </a:p>
          <a:p>
            <a:pPr marL="34925" indent="0" eaLnBrk="1" hangingPunct="1">
              <a:buFont typeface="Wingdings 2" pitchFamily="18" charset="2"/>
              <a:buNone/>
            </a:pPr>
            <a:endParaRPr lang="el-GR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7211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55575" y="312738"/>
            <a:ext cx="8737600" cy="812006"/>
          </a:xfrm>
        </p:spPr>
        <p:txBody>
          <a:bodyPr/>
          <a:lstStyle/>
          <a:p>
            <a:pPr eaLnBrk="1" hangingPunct="1"/>
            <a:r>
              <a:rPr lang="el-GR" dirty="0"/>
              <a:t>Τουρισμός ατόμων τρίτης </a:t>
            </a:r>
            <a:r>
              <a:rPr lang="el-GR" dirty="0" smtClean="0"/>
              <a:t>ηλικίας- ανάλυση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3672408"/>
          </a:xfrm>
        </p:spPr>
        <p:txBody>
          <a:bodyPr/>
          <a:lstStyle/>
          <a:p>
            <a:pPr marL="34925" indent="0" eaLnBrk="1" hangingPunct="1">
              <a:buNone/>
            </a:pPr>
            <a:r>
              <a:rPr lang="el-GR" sz="2200" b="1" dirty="0" smtClean="0"/>
              <a:t>Υπηρεσίες. Υποδομή, πρόσβαση:</a:t>
            </a:r>
          </a:p>
          <a:p>
            <a:pPr marL="377825" indent="-342900" eaLnBrk="1" hangingPunct="1">
              <a:buClrTx/>
              <a:buFont typeface="Arial" pitchFamily="34" charset="0"/>
              <a:buChar char="•"/>
            </a:pPr>
            <a:r>
              <a:rPr lang="el-GR" sz="2200" dirty="0" smtClean="0"/>
              <a:t>Εγκαταστάσεις – Χρησιμοποιούνται αυτές του μαζικού τουρισμού εκτός αν η σοβαρότητα της κατάστασης δεν το επιτρέπει.</a:t>
            </a:r>
          </a:p>
          <a:p>
            <a:pPr marL="377825" indent="-342900" eaLnBrk="1" hangingPunct="1">
              <a:buClrTx/>
              <a:buFont typeface="Arial" pitchFamily="34" charset="0"/>
              <a:buChar char="•"/>
            </a:pPr>
            <a:r>
              <a:rPr lang="el-GR" sz="2200" dirty="0" smtClean="0"/>
              <a:t>Ειδικές εγκαταστάσεις – Θέσπιση προδιαγραφών και διευκολύνσεων σε ξενοδοχειακές, μεταφορικές, τουριστικές επιχειρήσεις</a:t>
            </a:r>
          </a:p>
          <a:p>
            <a:pPr marL="377825" indent="-342900" eaLnBrk="1" hangingPunct="1">
              <a:buClrTx/>
              <a:buFont typeface="Arial" pitchFamily="34" charset="0"/>
              <a:buChar char="•"/>
            </a:pPr>
            <a:r>
              <a:rPr lang="el-GR" sz="2200" dirty="0" smtClean="0"/>
              <a:t>Προσβασιμότητα –Σημαντικό στοιχείο.Λήψη μέτρων για ασφάλεια.</a:t>
            </a:r>
          </a:p>
          <a:p>
            <a:pPr marL="36512" indent="0" eaLnBrk="1" hangingPunct="1">
              <a:buFont typeface="Wingdings 2" pitchFamily="18" charset="2"/>
              <a:buNone/>
              <a:defRPr/>
            </a:pPr>
            <a:r>
              <a:rPr lang="el-GR" sz="2200" b="1" dirty="0" smtClean="0"/>
              <a:t>Θέλγητρα , πόροι , ενδιαφέροντα: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Άνετο και ευχάριστο περιβάλλον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Διαφορετικότητα και ποικιλία ψυχαγωγικών και πολιτιστικών πόρων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Κατάλληλο εξοπλισμό και ιδιαίτερη μεταχείρηση/αντιμετώπιση.</a:t>
            </a:r>
          </a:p>
          <a:p>
            <a:pPr eaLnBrk="1" hangingPunct="1">
              <a:buClrTx/>
              <a:buFont typeface="Arial" pitchFamily="34" charset="0"/>
              <a:buChar char="•"/>
              <a:defRPr/>
            </a:pPr>
            <a:endParaRPr lang="el-GR" sz="2200" dirty="0" smtClean="0"/>
          </a:p>
          <a:p>
            <a:pPr eaLnBrk="1" hangingPunct="1">
              <a:buClrTx/>
              <a:buFont typeface="Arial" pitchFamily="34" charset="0"/>
              <a:buChar char="•"/>
              <a:defRPr/>
            </a:pPr>
            <a:endParaRPr lang="el-GR" sz="2200" dirty="0" smtClean="0"/>
          </a:p>
          <a:p>
            <a:pPr eaLnBrk="1" hangingPunct="1">
              <a:buClrTx/>
              <a:buFont typeface="Arial" pitchFamily="34" charset="0"/>
              <a:buChar char="•"/>
              <a:defRPr/>
            </a:pPr>
            <a:endParaRPr lang="el-GR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26629" name="AutoShape 2" descr="Αποτέλεσμα εικόνας για Ελληνική ορνιθολογική εταιρί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6630" name="AutoShape 4" descr="Αποτέλεσμα εικόνας για Ελληνική ορνιθολογική εταιρία"/>
          <p:cNvSpPr>
            <a:spLocks noChangeAspect="1" noChangeArrowheads="1"/>
          </p:cNvSpPr>
          <p:nvPr/>
        </p:nvSpPr>
        <p:spPr bwMode="auto">
          <a:xfrm>
            <a:off x="311150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6631" name="AutoShape 6" descr="Αποτέλεσμα εικόνας για Ελληνική ορνιθολογική εταιρία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pic>
        <p:nvPicPr>
          <p:cNvPr id="17410" name="Picture 2" descr="Αποτέλεσμα εικόνας για τουρισμός ατόμων τρίτης ηλικία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062508"/>
            <a:ext cx="3203848" cy="1795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Αποτέλεσμα εικόνας για τουρισμός ατόμων τρίτης ηλικίας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062508"/>
            <a:ext cx="3281164" cy="179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286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eaLnBrk="1" hangingPunct="1"/>
            <a:r>
              <a:rPr lang="el-GR" sz="3200" dirty="0"/>
              <a:t>Τουρισμός ατόμων τρίτης </a:t>
            </a:r>
            <a:r>
              <a:rPr lang="el-GR" sz="3200" dirty="0" smtClean="0"/>
              <a:t>ηλικίας</a:t>
            </a:r>
            <a:r>
              <a:rPr lang="el-GR" sz="3200" b="1" dirty="0" smtClean="0"/>
              <a:t>– τουριστική ζήτηση τάσεις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615905"/>
          </a:xfrm>
        </p:spPr>
        <p:txBody>
          <a:bodyPr/>
          <a:lstStyle/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Χωρική διάσταση: </a:t>
            </a:r>
            <a:endParaRPr lang="el-GR" sz="2000" dirty="0"/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dirty="0" smtClean="0"/>
              <a:t>Κυρίως εσωτερικό. Συνήθως απαιτείτε εύκρατο ξηρό κλίμα, υπηρεσίες υγείας και πολιτιστικές δραστηριότητες.</a:t>
            </a:r>
          </a:p>
          <a:p>
            <a:pPr marL="36512" indent="0" eaLnBrk="1" hangingPunct="1">
              <a:buClrTx/>
              <a:buNone/>
              <a:defRPr/>
            </a:pPr>
            <a:r>
              <a:rPr lang="el-GR" sz="2000" b="1" dirty="0" smtClean="0"/>
              <a:t>Χρονική διάσταση: </a:t>
            </a:r>
            <a:r>
              <a:rPr lang="el-GR" sz="2000" dirty="0" smtClean="0"/>
              <a:t>Χαμηλές πληρότητες (Χειμώνας) Έτσι προκύπτει ο τουρισμός παραχείμασης.</a:t>
            </a:r>
            <a:endParaRPr lang="en-US" sz="2000" dirty="0" smtClean="0"/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Αγορά στόχος/ταξιδιωτική δαπάνη: </a:t>
            </a:r>
          </a:p>
          <a:p>
            <a:pPr eaLnBrk="1" hangingPunct="1">
              <a:buClrTx/>
              <a:defRPr/>
            </a:pPr>
            <a:r>
              <a:rPr lang="el-GR" sz="2000" dirty="0" smtClean="0"/>
              <a:t>Άτομα 3</a:t>
            </a:r>
            <a:r>
              <a:rPr lang="el-GR" sz="2000" baseline="30000" dirty="0" smtClean="0"/>
              <a:t>ης</a:t>
            </a:r>
            <a:r>
              <a:rPr lang="el-GR" sz="2000" dirty="0" smtClean="0"/>
              <a:t> και 4</a:t>
            </a:r>
            <a:r>
              <a:rPr lang="el-GR" sz="2000" baseline="30000" dirty="0" smtClean="0"/>
              <a:t>ης</a:t>
            </a:r>
            <a:r>
              <a:rPr lang="el-GR" sz="2000" dirty="0" smtClean="0"/>
              <a:t> ηλικίας. Συνταξιούχοι με ελέυθερο χρόνο και διαθέσιμο εισόδημα που διατίθεται σε ταξίδια τουρισμού.</a:t>
            </a:r>
          </a:p>
          <a:p>
            <a:pPr eaLnBrk="1" hangingPunct="1">
              <a:buClrTx/>
              <a:defRPr/>
            </a:pPr>
            <a:r>
              <a:rPr lang="el-GR" sz="2000" dirty="0" smtClean="0"/>
              <a:t>Έμπειροι, ενημερωμένοι απαιτητικοί τουρίστες με σταθερό εισόδημα και υψηλό δείκτη αποταμίευσης</a:t>
            </a:r>
          </a:p>
          <a:p>
            <a:pPr eaLnBrk="1" hangingPunct="1">
              <a:buClrTx/>
              <a:defRPr/>
            </a:pPr>
            <a:r>
              <a:rPr lang="el-GR" sz="2000" dirty="0" smtClean="0"/>
              <a:t>Συνοδοί.</a:t>
            </a:r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Τουριστικό πακέτο:</a:t>
            </a:r>
          </a:p>
          <a:p>
            <a:pPr marL="36512" indent="0" eaLnBrk="1" hangingPunct="1">
              <a:buClrTx/>
              <a:buNone/>
              <a:defRPr/>
            </a:pPr>
            <a:r>
              <a:rPr lang="el-GR" sz="2000" dirty="0" smtClean="0"/>
              <a:t>Διαμονή (απλά καταλύματα ή ειδικές εγκαταστάσεις) Διατροφή (μόνο όταν ζητάται ειδικό </a:t>
            </a:r>
            <a:r>
              <a:rPr lang="en-US" sz="2000" dirty="0" smtClean="0"/>
              <a:t>menu</a:t>
            </a:r>
            <a:r>
              <a:rPr lang="el-GR" sz="2000" dirty="0" smtClean="0"/>
              <a:t>) Μεταφορά/</a:t>
            </a:r>
            <a:r>
              <a:rPr lang="en-US" sz="2000" dirty="0" smtClean="0"/>
              <a:t>transfer (</a:t>
            </a:r>
            <a:r>
              <a:rPr lang="el-GR" sz="2000" dirty="0" smtClean="0"/>
              <a:t>κατόπιν αιτήματος του πελάτη), Δραστηριότητες (Ποικίλες ανάλογα με τη φυσική κατάσταση του πελάτη)</a:t>
            </a:r>
            <a:endParaRPr lang="el-GR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4580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513"/>
          </a:xfrm>
        </p:spPr>
        <p:txBody>
          <a:bodyPr/>
          <a:lstStyle/>
          <a:p>
            <a:pPr eaLnBrk="1" hangingPunct="1"/>
            <a:r>
              <a:rPr lang="en-US" sz="4400" dirty="0" err="1" smtClean="0"/>
              <a:t>Swot</a:t>
            </a:r>
            <a:r>
              <a:rPr lang="en-US" sz="4400" dirty="0" smtClean="0"/>
              <a:t> analysis </a:t>
            </a:r>
            <a:r>
              <a:rPr lang="el-GR" sz="4400" dirty="0" smtClean="0"/>
              <a:t>για 5</a:t>
            </a:r>
            <a:r>
              <a:rPr lang="el-GR" sz="4400" baseline="30000" dirty="0" smtClean="0"/>
              <a:t>η</a:t>
            </a:r>
            <a:r>
              <a:rPr lang="el-GR" sz="4400" dirty="0" smtClean="0"/>
              <a:t> ομάδα προιόντων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604413-41B3-4734-BEA6-8D296067F296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190092"/>
              </p:ext>
            </p:extLst>
          </p:nvPr>
        </p:nvGraphicFramePr>
        <p:xfrm>
          <a:off x="0" y="981075"/>
          <a:ext cx="9144000" cy="5000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519856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Δυνάμεις</a:t>
                      </a:r>
                      <a:endParaRPr lang="el-GR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Αδυναμίες</a:t>
                      </a:r>
                      <a:endParaRPr lang="el-GR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Ευκαιρίες</a:t>
                      </a:r>
                      <a:endParaRPr lang="el-GR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Απειλές</a:t>
                      </a:r>
                      <a:endParaRPr lang="el-GR" sz="1800" dirty="0"/>
                    </a:p>
                  </a:txBody>
                  <a:tcPr marT="45722" marB="45722"/>
                </a:tc>
              </a:tr>
              <a:tr h="4480769"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Διαμόρφωση θετικού επενδυτικού κλίματος</a:t>
                      </a:r>
                      <a:r>
                        <a:rPr lang="el-GR" sz="1800" baseline="0" dirty="0" smtClean="0"/>
                        <a:t> τα τελευταία χρόνια</a:t>
                      </a:r>
                      <a:endParaRPr lang="el-GR" sz="1800" dirty="0" smtClean="0"/>
                    </a:p>
                    <a:p>
                      <a:endParaRPr lang="el-GR" sz="1800" dirty="0" smtClean="0"/>
                    </a:p>
                    <a:p>
                      <a:r>
                        <a:rPr lang="el-GR" sz="1800" dirty="0" smtClean="0"/>
                        <a:t>Ζήτηση</a:t>
                      </a:r>
                      <a:r>
                        <a:rPr lang="el-GR" sz="1800" baseline="0" dirty="0" smtClean="0"/>
                        <a:t> από διαφορετικές ‘αγορές στόχους’ (παραδοσιακές και νέες) πελατών με ποικιλία κοινωνικοοικονομικών χαρακτηριστικών.</a:t>
                      </a:r>
                      <a:endParaRPr lang="el-GR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l-GR" sz="1800" baseline="0" dirty="0" smtClean="0"/>
                        <a:t>Μη επαρκής ποιότητα υπηρεσιών σε σχέση με το κόστος</a:t>
                      </a:r>
                    </a:p>
                    <a:p>
                      <a:endParaRPr lang="el-GR" sz="1800" baseline="0" dirty="0" smtClean="0"/>
                    </a:p>
                    <a:p>
                      <a:r>
                        <a:rPr lang="el-GR" sz="1800" baseline="0" dirty="0" smtClean="0"/>
                        <a:t>Ανεπάρκεια υποδομών (κυρίως ειδικών) σε περιφερειακό επίπεδο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Δυνατότητα διασύνδεσης διαφορετικών προορισμών στον ιαματικό</a:t>
                      </a:r>
                      <a:r>
                        <a:rPr lang="el-GR" sz="1800" baseline="0" dirty="0" smtClean="0"/>
                        <a:t> τουρισμό και στον ευεξίας</a:t>
                      </a:r>
                    </a:p>
                    <a:p>
                      <a:endParaRPr lang="el-GR" sz="1800" baseline="0" dirty="0" smtClean="0"/>
                    </a:p>
                    <a:p>
                      <a:r>
                        <a:rPr lang="el-GR" sz="1800" baseline="0" dirty="0" smtClean="0"/>
                        <a:t>Δυνατότητα διασύνδεσης με πολλές ΕΜΤ και ανταπόκριση στα συγχρονα κίνητρα των ευρωπαίων τουριστών</a:t>
                      </a:r>
                      <a:endParaRPr lang="el-GR" sz="1800" dirty="0" smtClean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l-GR" sz="1800" dirty="0" smtClean="0"/>
                        <a:t>Λόγω κρίσης, συνεχής αναζήτηση ΄φτηνών’ πακέτων στη Μεσόγειο και αλλού.</a:t>
                      </a:r>
                      <a:endParaRPr lang="el-GR" sz="1800" baseline="0" dirty="0" smtClean="0"/>
                    </a:p>
                    <a:p>
                      <a:endParaRPr lang="el-GR" sz="1800" baseline="0" dirty="0" smtClean="0"/>
                    </a:p>
                    <a:p>
                      <a:r>
                        <a:rPr lang="el-GR" sz="1800" baseline="0" dirty="0" smtClean="0"/>
                        <a:t>Μεγάλος αριθμός προορισμών και ισχυρός ανταγωνισμός σε διεθνές επίπεδο.</a:t>
                      </a:r>
                      <a:endParaRPr lang="el-GR" sz="1800" dirty="0"/>
                    </a:p>
                  </a:txBody>
                  <a:tcPr marT="45722" marB="4572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Τεχνικό">
  <a:themeElements>
    <a:clrScheme name="Τεχνικό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Τεχν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7386</TotalTime>
  <Words>386</Words>
  <Application>Microsoft Office PowerPoint</Application>
  <PresentationFormat>Προβολή στην οθόνη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Τεχνικό</vt:lpstr>
      <vt:lpstr>9. ΤΟΥΡΙΣΜΟΣ ΑΤΟΜΩΝ 3Ης ΗΛΙΚΙΑΣ</vt:lpstr>
      <vt:lpstr>Τουρισμός ατόμων τρίτης ηλικίας- ανάλυση</vt:lpstr>
      <vt:lpstr>Τουρισμός ατόμων τρίτης ηλικίας- ανάλυση</vt:lpstr>
      <vt:lpstr>Τουρισμός ατόμων τρίτης ηλικίας– τουριστική ζήτηση τάσεις</vt:lpstr>
      <vt:lpstr>Swot analysis για 5η ομάδα προιόντων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228</cp:revision>
  <dcterms:created xsi:type="dcterms:W3CDTF">2016-10-09T07:13:51Z</dcterms:created>
  <dcterms:modified xsi:type="dcterms:W3CDTF">2026-02-10T13:12:53Z</dcterms:modified>
</cp:coreProperties>
</file>