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327" r:id="rId3"/>
    <p:sldId id="328" r:id="rId4"/>
    <p:sldId id="329" r:id="rId5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E425A3-FFCC-4D90-8AD9-893E66525FE3}" type="datetimeFigureOut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31D4C1-0D10-4A22-8015-F709D81114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108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6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FA42B-C462-4B17-ABBA-EEECDE1A9336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C2323-592D-4EC2-8DD2-692B59EF3E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2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BE8FC-36E1-4269-BE28-7FBED5B7A3C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F42BB-732A-43C1-B755-BCE44AA325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498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EE2E9-209D-409E-BC21-D4F06EEAD16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74552-99A5-4A2E-AEC8-A054363B210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685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4737B-A941-4AF3-BA67-E5923EDD2C78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5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C4F9D-C751-45A0-84B8-52DF5706497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7482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6E907-9812-4F7E-8EDD-A3E8382FC4E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7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2AE2-707B-4463-8CFB-986429346E6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952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6364E-178A-4AC6-9C48-C59EED69AF9B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44D97-D656-48FC-9B2E-C284857AB7F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03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8731-E9CB-4B13-A1FE-CBB85742F5A1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8DB0-F5D4-4F07-9348-1FBC95A5E2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776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80DFE-636B-4431-A774-587FDEF037E3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4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270E5-F366-4803-A5FF-8CEACB57E2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888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72AC6-1C66-49F6-8723-0802B18A9D62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3" name="2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1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1E8E-ED01-4EC8-99D2-C19F6E781B6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5946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2B0AE-18D4-4F90-9A8F-F56F42941C3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BD728-6694-4441-BA8B-BFBABA14AD9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61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10186-CB2E-49E0-A664-CBAC4CD1BD7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3157D-B4A7-42E5-9F14-AAC8416D557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339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8" name="8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1029" name="29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559ABC-8726-43D2-90F6-25BBF07B1D9F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0C24B2-0539-4013-9FC1-1D2D26C6322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33" r:id="rId2"/>
    <p:sldLayoutId id="2147483740" r:id="rId3"/>
    <p:sldLayoutId id="2147483734" r:id="rId4"/>
    <p:sldLayoutId id="2147483741" r:id="rId5"/>
    <p:sldLayoutId id="2147483735" r:id="rId6"/>
    <p:sldLayoutId id="2147483736" r:id="rId7"/>
    <p:sldLayoutId id="2147483742" r:id="rId8"/>
    <p:sldLayoutId id="2147483743" r:id="rId9"/>
    <p:sldLayoutId id="2147483737" r:id="rId10"/>
    <p:sldLayoutId id="2147483738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115616" y="1556792"/>
            <a:ext cx="6480048" cy="2085216"/>
          </a:xfrm>
          <a:extLst/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l-GR" sz="6000" smtClean="0"/>
              <a:t>8. </a:t>
            </a:r>
            <a:r>
              <a:rPr lang="el-GR" sz="6000" dirty="0" smtClean="0"/>
              <a:t>ΤΟΥΡΙΣΜΟΣ ΑΤΟΜΩΝ ΜΕ ΕΙΔΙΚΕΣ ΑΝΑΓΚΕΣ</a:t>
            </a:r>
            <a:endParaRPr lang="el-GR" sz="6000" dirty="0"/>
          </a:p>
        </p:txBody>
      </p:sp>
      <p:sp>
        <p:nvSpPr>
          <p:cNvPr id="7171" name="2 - Υπότιτλος"/>
          <p:cNvSpPr>
            <a:spLocks noGrp="1"/>
          </p:cNvSpPr>
          <p:nvPr>
            <p:ph type="subTitle" idx="1"/>
          </p:nvPr>
        </p:nvSpPr>
        <p:spPr>
          <a:xfrm>
            <a:off x="611188" y="3860800"/>
            <a:ext cx="7407275" cy="2016125"/>
          </a:xfrm>
        </p:spPr>
        <p:txBody>
          <a:bodyPr/>
          <a:lstStyle/>
          <a:p>
            <a:pPr algn="l" eaLnBrk="1" hangingPunct="1"/>
            <a:r>
              <a:rPr lang="el-GR" dirty="0" smtClean="0"/>
              <a:t>Διάλεξη 8</a:t>
            </a:r>
            <a:r>
              <a:rPr lang="el-GR" baseline="30000" dirty="0" smtClean="0"/>
              <a:t>η</a:t>
            </a:r>
            <a:r>
              <a:rPr lang="el-GR" dirty="0" smtClean="0"/>
              <a:t> : ΕΙΔΙΚΕΣ ΑΝΑΓΚΕΣ.</a:t>
            </a:r>
          </a:p>
          <a:p>
            <a:pPr algn="l" eaLnBrk="1" hangingPunct="1"/>
            <a:r>
              <a:rPr lang="el-GR" dirty="0" smtClean="0"/>
              <a:t>Εισηγητής: Γερεντές Νίκος</a:t>
            </a:r>
          </a:p>
          <a:p>
            <a:pPr algn="l" eaLnBrk="1" hangingPunct="1"/>
            <a:endParaRPr lang="el-GR" dirty="0" smtClean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68A017F-FF8A-422F-9268-1FF5FE4C0CF4}" type="datetime1">
              <a:rPr lang="el-GR"/>
              <a:pPr>
                <a:defRPr/>
              </a:pPr>
              <a:t>10/2/2026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07504" y="115888"/>
            <a:ext cx="9036496" cy="936625"/>
          </a:xfrm>
        </p:spPr>
        <p:txBody>
          <a:bodyPr/>
          <a:lstStyle/>
          <a:p>
            <a:pPr eaLnBrk="1" hangingPunct="1"/>
            <a:r>
              <a:rPr lang="el-GR" dirty="0" smtClean="0"/>
              <a:t>Τουρισμός ατόμων με ειδικές ανάγκες- ανάλυση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0" y="1268759"/>
            <a:ext cx="9144000" cy="5328593"/>
          </a:xfrm>
        </p:spPr>
        <p:txBody>
          <a:bodyPr/>
          <a:lstStyle/>
          <a:p>
            <a:pPr marL="34925" indent="0" eaLnBrk="1" hangingPunct="1">
              <a:buFont typeface="Wingdings 2" pitchFamily="18" charset="2"/>
              <a:buNone/>
            </a:pPr>
            <a:r>
              <a:rPr lang="el-GR" sz="2400" b="1" dirty="0" smtClean="0"/>
              <a:t>Σκοποί/στόχοι: </a:t>
            </a:r>
            <a:r>
              <a:rPr lang="el-GR" sz="2400" dirty="0" smtClean="0"/>
              <a:t>Να παρέχεται σε άτομα που παρουσιάζουν κινητικά ή ψυχολογικά προβλήματα ή γενικά προβλήματα υγείας η δυνατότητα να ταξιδέψουν χωρίς να επιδιώκεται η θεραπεία ή βελτίωση της υγείας τους..</a:t>
            </a:r>
          </a:p>
          <a:p>
            <a:pPr marL="34925" indent="0" eaLnBrk="1" hangingPunct="1">
              <a:buFont typeface="Wingdings 2" pitchFamily="18" charset="2"/>
              <a:buNone/>
            </a:pPr>
            <a:r>
              <a:rPr lang="el-GR" sz="2400" b="1" dirty="0" smtClean="0"/>
              <a:t>Οργάνωση/ διαχείρηση: </a:t>
            </a:r>
            <a:r>
              <a:rPr lang="el-GR" sz="2400" dirty="0" smtClean="0"/>
              <a:t>Κρατικοί και ιδιωτικοί τουριστικοί φορείς σχεδιάζουν προγράμματα που διευκολύνουν την πραγματοποίηση ταξιδιών για αυτά τα άτομα (υποδομές και ανωδομές)</a:t>
            </a:r>
          </a:p>
          <a:p>
            <a:pPr marL="34925" indent="0" eaLnBrk="1" hangingPunct="1">
              <a:buFont typeface="Wingdings 2" pitchFamily="18" charset="2"/>
              <a:buNone/>
            </a:pPr>
            <a:r>
              <a:rPr lang="el-GR" sz="2400" b="1" dirty="0" smtClean="0"/>
              <a:t>Τρόποι οργάνωσης</a:t>
            </a:r>
          </a:p>
          <a:p>
            <a:pPr marL="34925" indent="0" eaLnBrk="1" hangingPunct="1">
              <a:buFont typeface="Wingdings 2" pitchFamily="18" charset="2"/>
              <a:buNone/>
            </a:pPr>
            <a:r>
              <a:rPr lang="el-GR" sz="2400" dirty="0" smtClean="0"/>
              <a:t>Περιορισμένες τουρ. </a:t>
            </a:r>
            <a:r>
              <a:rPr lang="el-GR" sz="2400" dirty="0"/>
              <a:t>ε</a:t>
            </a:r>
            <a:r>
              <a:rPr lang="el-GR" sz="2400" dirty="0" smtClean="0"/>
              <a:t>γκαταστάσεις με ειδικές υποδομές και διευκολύνσεις που είναι:</a:t>
            </a:r>
          </a:p>
          <a:p>
            <a:pPr marL="377825" indent="-342900" eaLnBrk="1" hangingPunct="1"/>
            <a:r>
              <a:rPr lang="el-GR" sz="2400" dirty="0" smtClean="0"/>
              <a:t>Ειδικά δωμάτια και τουαλέτες σε ξενοδοχεία</a:t>
            </a:r>
          </a:p>
          <a:p>
            <a:pPr marL="377825" indent="-342900" eaLnBrk="1" hangingPunct="1"/>
            <a:r>
              <a:rPr lang="el-GR" sz="2400" dirty="0" smtClean="0"/>
              <a:t>Ειδικά καθίσματα σε συνεδριακά και εκθεσιακά κέντρα</a:t>
            </a:r>
          </a:p>
          <a:p>
            <a:pPr marL="377825" indent="-342900" eaLnBrk="1" hangingPunct="1"/>
            <a:r>
              <a:rPr lang="el-GR" sz="2400" dirty="0" smtClean="0"/>
              <a:t>Ειδικοί χώροι σε αεροπορικές και ακτοπλοικές εταιρίες</a:t>
            </a:r>
          </a:p>
          <a:p>
            <a:pPr marL="34925" indent="0" eaLnBrk="1" hangingPunct="1">
              <a:buFont typeface="Wingdings 2" pitchFamily="18" charset="2"/>
              <a:buNone/>
            </a:pPr>
            <a:endParaRPr lang="el-GR" sz="2800" b="1" dirty="0" smtClean="0"/>
          </a:p>
          <a:p>
            <a:pPr marL="34925" indent="0" eaLnBrk="1" hangingPunct="1">
              <a:buFont typeface="Wingdings 2" pitchFamily="18" charset="2"/>
              <a:buNone/>
            </a:pPr>
            <a:endParaRPr lang="el-GR" sz="2800" dirty="0" smtClean="0"/>
          </a:p>
          <a:p>
            <a:pPr marL="34925" indent="0" eaLnBrk="1" hangingPunct="1">
              <a:buFont typeface="Wingdings 2" pitchFamily="18" charset="2"/>
              <a:buNone/>
            </a:pPr>
            <a:endParaRPr lang="el-GR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210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155575" y="312738"/>
            <a:ext cx="8737600" cy="307975"/>
          </a:xfrm>
        </p:spPr>
        <p:txBody>
          <a:bodyPr/>
          <a:lstStyle/>
          <a:p>
            <a:pPr eaLnBrk="1" hangingPunct="1"/>
            <a:r>
              <a:rPr lang="el-GR" dirty="0"/>
              <a:t>Τουρισμός ατόμων με ειδικές ανάγκες- </a:t>
            </a:r>
            <a:r>
              <a:rPr lang="el-GR" dirty="0" smtClean="0"/>
              <a:t>- ανάλυση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3672408"/>
          </a:xfrm>
        </p:spPr>
        <p:txBody>
          <a:bodyPr/>
          <a:lstStyle/>
          <a:p>
            <a:pPr marL="34925" indent="0" eaLnBrk="1" hangingPunct="1">
              <a:buNone/>
            </a:pPr>
            <a:r>
              <a:rPr lang="el-GR" sz="2200" b="1" dirty="0" smtClean="0"/>
              <a:t>Υπηρεσίες. Υποδομή, πρόσβαση:</a:t>
            </a:r>
          </a:p>
          <a:p>
            <a:pPr marL="377825" indent="-342900" eaLnBrk="1" hangingPunct="1">
              <a:buClrTx/>
              <a:buFont typeface="Arial" pitchFamily="34" charset="0"/>
              <a:buChar char="•"/>
            </a:pPr>
            <a:r>
              <a:rPr lang="el-GR" sz="2200" dirty="0" smtClean="0"/>
              <a:t>Εγκαταστάσεις – Θέσπιση προδιαγραφών και διευκολύνσεων για άνετη και ασφαλή μετακίνηση οπως: ράμπες, ανελκυστήρες, οθονοτηλέφωνα, χειρολαβές, ηχοσήμανση κλπ.</a:t>
            </a:r>
          </a:p>
          <a:p>
            <a:pPr marL="377825" indent="-342900" eaLnBrk="1" hangingPunct="1">
              <a:buClrTx/>
              <a:buFont typeface="Arial" pitchFamily="34" charset="0"/>
              <a:buChar char="•"/>
            </a:pPr>
            <a:r>
              <a:rPr lang="el-GR" sz="2200" dirty="0" smtClean="0"/>
              <a:t>Προσβασιμότητα – Λήψη μέτρων για μεταφορικά μέσα, καταλύματα, πληροφορίες και συμπεριφορά προσωπικού.</a:t>
            </a:r>
          </a:p>
          <a:p>
            <a:pPr marL="36512" indent="0" eaLnBrk="1" hangingPunct="1">
              <a:buFont typeface="Wingdings 2" pitchFamily="18" charset="2"/>
              <a:buNone/>
              <a:defRPr/>
            </a:pPr>
            <a:r>
              <a:rPr lang="el-GR" sz="2200" b="1" dirty="0" smtClean="0"/>
              <a:t>Θέλγητρα , πόροι , ενδιαφέροντα: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Άνετο και ευχάριστο περιβάλλον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Διαφορετικότητα και ποικιλία ψυχαγωγικών και πολιτιστικών πόρων</a:t>
            </a:r>
          </a:p>
          <a:p>
            <a:pPr eaLnBrk="1" hangingPunct="1">
              <a:buClrTx/>
              <a:defRPr/>
            </a:pPr>
            <a:r>
              <a:rPr lang="el-GR" sz="2200" dirty="0" smtClean="0"/>
              <a:t>Κατάλληλο εξοπλισμό και ιδιαίτερη μεταχείρηση/αντιμετώπιση.</a:t>
            </a:r>
          </a:p>
          <a:p>
            <a:pPr eaLnBrk="1" hangingPunct="1">
              <a:buClrTx/>
              <a:buFont typeface="Arial" pitchFamily="34" charset="0"/>
              <a:buChar char="•"/>
              <a:defRPr/>
            </a:pPr>
            <a:endParaRPr lang="el-GR" sz="2200" dirty="0" smtClean="0"/>
          </a:p>
          <a:p>
            <a:pPr eaLnBrk="1" hangingPunct="1">
              <a:buClrTx/>
              <a:buFont typeface="Arial" pitchFamily="34" charset="0"/>
              <a:buChar char="•"/>
              <a:defRPr/>
            </a:pPr>
            <a:endParaRPr lang="el-GR" sz="2200" dirty="0" smtClean="0"/>
          </a:p>
          <a:p>
            <a:pPr eaLnBrk="1" hangingPunct="1">
              <a:buClrTx/>
              <a:buFont typeface="Arial" pitchFamily="34" charset="0"/>
              <a:buChar char="•"/>
              <a:defRPr/>
            </a:pPr>
            <a:endParaRPr lang="el-GR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/>
          </a:p>
        </p:txBody>
      </p:sp>
      <p:sp>
        <p:nvSpPr>
          <p:cNvPr id="26629" name="AutoShape 2" descr="Αποτέλεσμα εικόνας για Ελληνική ορνιθολογική εταιρί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6630" name="AutoShape 4" descr="Αποτέλεσμα εικόνας για Ελληνική ορνιθολογική εταιρία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26631" name="AutoShape 6" descr="Αποτέλεσμα εικόνας για Ελληνική ορνιθολογική εταιρία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/>
          </a:p>
        </p:txBody>
      </p:sp>
      <p:pic>
        <p:nvPicPr>
          <p:cNvPr id="16386" name="Picture 2" descr="Αποτέλεσμα εικόνας για τουρισμός ατόμων με ειδικές ανάγκε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5036692"/>
            <a:ext cx="4024164" cy="1790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1667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/>
          <a:lstStyle/>
          <a:p>
            <a:pPr eaLnBrk="1" hangingPunct="1"/>
            <a:r>
              <a:rPr lang="el-GR" sz="3200" dirty="0"/>
              <a:t>Τουρισμός ατόμων με ειδικές ανάγκες-</a:t>
            </a:r>
            <a:r>
              <a:rPr lang="el-GR" sz="3200" b="1" dirty="0" smtClean="0"/>
              <a:t>– τουριστική ζήτηση τάσεις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615905"/>
          </a:xfrm>
        </p:spPr>
        <p:txBody>
          <a:bodyPr/>
          <a:lstStyle/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Χωρική διάσταση: </a:t>
            </a:r>
            <a:endParaRPr lang="el-GR" sz="2000" dirty="0"/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dirty="0" smtClean="0"/>
              <a:t>Ανεπτυγμένοι τουριστικοί προορισμοί με ειδικές εξυπηρετήσεις. Αυήνα Θεσαλλονίκη, Ρόδο και Κρήτη ση Ελλάδα. Η Ισπανία, η Γαλλία και Η Ιταλία έχουν συνεισφέρει στο εξωτερικό.</a:t>
            </a:r>
          </a:p>
          <a:p>
            <a:pPr marL="36512" indent="0" eaLnBrk="1" hangingPunct="1">
              <a:buClrTx/>
              <a:buNone/>
              <a:defRPr/>
            </a:pPr>
            <a:r>
              <a:rPr lang="el-GR" sz="2000" b="1" dirty="0" smtClean="0"/>
              <a:t>Χρονική διάσταση: </a:t>
            </a:r>
            <a:r>
              <a:rPr lang="el-GR" sz="2000" dirty="0" smtClean="0"/>
              <a:t>Εκτός αιχμής για να αποφεύγεται ο συνωστισμός, οι καθυστερήσεις και οι εντάσεις.</a:t>
            </a:r>
            <a:endParaRPr lang="en-US" sz="2000" dirty="0" smtClean="0"/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Αγορά στόχος/ταξιδιωτική δαπάνη: </a:t>
            </a:r>
          </a:p>
          <a:p>
            <a:pPr eaLnBrk="1" hangingPunct="1">
              <a:buClrTx/>
              <a:defRPr/>
            </a:pPr>
            <a:r>
              <a:rPr lang="el-GR" sz="2000" dirty="0" smtClean="0"/>
              <a:t>Φυσική,σωματική ή ψυχική αναπηρία,ανικανότητα μάθησης και σε αισθητήρια όργανα, και λοιπές αναπηρίες.</a:t>
            </a:r>
          </a:p>
          <a:p>
            <a:pPr eaLnBrk="1" hangingPunct="1">
              <a:buClrTx/>
              <a:defRPr/>
            </a:pPr>
            <a:r>
              <a:rPr lang="el-GR" sz="2000" dirty="0" smtClean="0"/>
              <a:t>Συνοδοί όπως συγγενείς ή παραιατρικό προσωπικό</a:t>
            </a:r>
          </a:p>
          <a:p>
            <a:pPr eaLnBrk="1" hangingPunct="1">
              <a:buClrTx/>
              <a:defRPr/>
            </a:pPr>
            <a:r>
              <a:rPr lang="el-GR" sz="2000" dirty="0" smtClean="0"/>
              <a:t>Καταλαμβάνουν υψηλό αντίτιμο και δεν είναι ανεπτυγμένη τόσο η κοινωνική μέριμνα.</a:t>
            </a:r>
          </a:p>
          <a:p>
            <a:pPr marL="36512" indent="0" eaLnBrk="1" hangingPunct="1">
              <a:buClrTx/>
              <a:buFont typeface="Wingdings 2" pitchFamily="18" charset="2"/>
              <a:buNone/>
              <a:defRPr/>
            </a:pPr>
            <a:r>
              <a:rPr lang="el-GR" sz="2000" b="1" dirty="0" smtClean="0"/>
              <a:t>Τουριστικό πακέτο:</a:t>
            </a:r>
          </a:p>
          <a:p>
            <a:pPr marL="36512" indent="0" eaLnBrk="1" hangingPunct="1">
              <a:buClrTx/>
              <a:buNone/>
              <a:defRPr/>
            </a:pPr>
            <a:r>
              <a:rPr lang="el-GR" sz="2000" dirty="0" smtClean="0"/>
              <a:t>Διαμονή (ξενοδοχεία ειδικών εγκαταστάσεων) Διατροφή (μόνο όταν ζητάται ειδικό </a:t>
            </a:r>
            <a:r>
              <a:rPr lang="en-US" sz="2000" dirty="0" smtClean="0"/>
              <a:t>menu</a:t>
            </a:r>
            <a:r>
              <a:rPr lang="el-GR" sz="2000" dirty="0" smtClean="0"/>
              <a:t>) Μεταφορά/</a:t>
            </a:r>
            <a:r>
              <a:rPr lang="en-US" sz="2000" dirty="0" smtClean="0"/>
              <a:t>transfer (</a:t>
            </a:r>
            <a:r>
              <a:rPr lang="el-GR" sz="2000" dirty="0" smtClean="0"/>
              <a:t>κατόπιν αιτήματος του πελάτη), Δραστηριότητες (Ποικίλες ανάλογα με τη φυσική και ψυχική κατάσταση του πελάτη)</a:t>
            </a:r>
            <a:endParaRPr lang="el-GR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6C2896-ABC7-4369-9260-F05B50977FF3}" type="datetime1">
              <a:rPr lang="el-GR" smtClean="0"/>
              <a:pPr>
                <a:defRPr/>
              </a:pPr>
              <a:t>10/2/2026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876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Τεχνικό">
  <a:themeElements>
    <a:clrScheme name="Τεχνικό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7386</TotalTime>
  <Words>324</Words>
  <Application>Microsoft Office PowerPoint</Application>
  <PresentationFormat>Προβολή στην οθόνη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Τεχνικό</vt:lpstr>
      <vt:lpstr>8. ΤΟΥΡΙΣΜΟΣ ΑΤΟΜΩΝ ΜΕ ΕΙΔΙΚΕΣ ΑΝΑΓΚΕΣ</vt:lpstr>
      <vt:lpstr>Τουρισμός ατόμων με ειδικές ανάγκες- ανάλυση</vt:lpstr>
      <vt:lpstr>Τουρισμός ατόμων με ειδικές ανάγκες- - ανάλυση</vt:lpstr>
      <vt:lpstr>Τουρισμός ατόμων με ειδικές ανάγκες-– τουριστική ζήτηση τάσεις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229</cp:revision>
  <dcterms:created xsi:type="dcterms:W3CDTF">2016-10-09T07:13:51Z</dcterms:created>
  <dcterms:modified xsi:type="dcterms:W3CDTF">2026-02-10T13:13:56Z</dcterms:modified>
</cp:coreProperties>
</file>