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19" r:id="rId3"/>
    <p:sldId id="320" r:id="rId4"/>
    <p:sldId id="323" r:id="rId5"/>
    <p:sldId id="324" r:id="rId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dirty="0" smtClean="0"/>
              <a:t>5. ΙΑΤΡΙΚΟΣ ΤΟΥΡΙΣΜΟΣ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</a:t>
            </a:r>
            <a:r>
              <a:rPr lang="el-GR" dirty="0" smtClean="0"/>
              <a:t>5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 ΙΑΤΡΙΚΟΣ</a:t>
            </a:r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eaLnBrk="1" hangingPunct="1"/>
            <a:r>
              <a:rPr lang="el-GR" sz="4800" dirty="0" smtClean="0"/>
              <a:t>Ιατρικός τουρισμός </a:t>
            </a:r>
            <a:r>
              <a:rPr lang="el-GR" dirty="0" smtClean="0"/>
              <a:t>- 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032448"/>
          </a:xfrm>
        </p:spPr>
        <p:txBody>
          <a:bodyPr/>
          <a:lstStyle/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000" b="1" dirty="0" smtClean="0"/>
              <a:t>Σκοπός:</a:t>
            </a:r>
            <a:r>
              <a:rPr lang="el-GR" sz="2000" dirty="0" smtClean="0"/>
              <a:t>Καλυτέρευση υγείας. Απευθύνεται σε ασθενείς που πραγματοποιούν θεραπείες ή σειρά εγχειρήσεων για σοβαρές παθήσεις και όχι μόνο.</a:t>
            </a:r>
          </a:p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000" b="1" dirty="0" smtClean="0"/>
              <a:t>Αντικείμενο</a:t>
            </a:r>
          </a:p>
          <a:p>
            <a:pPr eaLnBrk="1" hangingPunct="1">
              <a:defRPr/>
            </a:pPr>
            <a:r>
              <a:rPr lang="el-GR" sz="2000" dirty="0" smtClean="0"/>
              <a:t>Θεραπέια ασθενών σε ειδικά κέντρα</a:t>
            </a:r>
          </a:p>
          <a:p>
            <a:pPr eaLnBrk="1" hangingPunct="1">
              <a:defRPr/>
            </a:pPr>
            <a:r>
              <a:rPr lang="el-GR" sz="2000" dirty="0" smtClean="0"/>
              <a:t>Υποστήριξη ασθενών που θέλουν να κάνουν διακοπές και χρειάζονται ιατρική υποστήριξη</a:t>
            </a:r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Οργάνωση διαχείρηση: </a:t>
            </a:r>
          </a:p>
          <a:p>
            <a:pPr eaLnBrk="1" hangingPunct="1">
              <a:defRPr/>
            </a:pPr>
            <a:r>
              <a:rPr lang="el-GR" sz="2000" dirty="0" smtClean="0"/>
              <a:t>Κρατικοί φορείς (νοσοκομεία που συνεργάζονται με τουριστικούς και ασφαλιστικούς φορείς)</a:t>
            </a:r>
          </a:p>
          <a:p>
            <a:pPr eaLnBrk="1" hangingPunct="1">
              <a:defRPr/>
            </a:pPr>
            <a:r>
              <a:rPr lang="el-GR" sz="2000" dirty="0" smtClean="0"/>
              <a:t>Εξειδικευμένα ιατρικά κέντρα (ιδιωτικά που λειτουργούν σαν τουρ. Επιχειρήσεις και συνεργάζονται με ασφαλιστικούς φορείς και ξενοδοχεία.</a:t>
            </a:r>
          </a:p>
          <a:p>
            <a:pPr marL="36512" indent="0" eaLnBrk="1" hangingPunct="1">
              <a:buFont typeface="Wingdings 2" pitchFamily="18" charset="2"/>
              <a:buNone/>
              <a:defRPr/>
            </a:pPr>
            <a:endParaRPr lang="el-GR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dirty="0"/>
          </a:p>
        </p:txBody>
      </p:sp>
      <p:pic>
        <p:nvPicPr>
          <p:cNvPr id="9218" name="Picture 2" descr="Αποτέλεσμα εικόνας για ιατρικός του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941168"/>
            <a:ext cx="5904656" cy="190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966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97" y="188640"/>
            <a:ext cx="8686800" cy="720080"/>
          </a:xfrm>
        </p:spPr>
        <p:txBody>
          <a:bodyPr/>
          <a:lstStyle/>
          <a:p>
            <a:r>
              <a:rPr lang="el-GR" sz="4400" dirty="0"/>
              <a:t>Ιατρικός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5832648" cy="4857403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Τρόποι οργάνωσης.</a:t>
            </a:r>
          </a:p>
          <a:p>
            <a:pPr marL="36512" indent="0" eaLnBrk="1" hangingPunct="1">
              <a:buNone/>
              <a:defRPr/>
            </a:pPr>
            <a:r>
              <a:rPr lang="el-GR" sz="2000" dirty="0" smtClean="0"/>
              <a:t>Συνεργασία με ποικίλες επιχειρήσεις όπως:</a:t>
            </a:r>
          </a:p>
          <a:p>
            <a:pPr eaLnBrk="1" hangingPunct="1">
              <a:defRPr/>
            </a:pPr>
            <a:r>
              <a:rPr lang="el-GR" sz="2000" dirty="0" smtClean="0"/>
              <a:t>Διαφόρων ειδών καταλύματα</a:t>
            </a:r>
          </a:p>
          <a:p>
            <a:pPr eaLnBrk="1" hangingPunct="1">
              <a:defRPr/>
            </a:pPr>
            <a:r>
              <a:rPr lang="el-GR" sz="2000" dirty="0" smtClean="0"/>
              <a:t>Κέντρα ψυχαγωγίας</a:t>
            </a:r>
          </a:p>
          <a:p>
            <a:pPr eaLnBrk="1" hangingPunct="1">
              <a:defRPr/>
            </a:pPr>
            <a:r>
              <a:rPr lang="el-GR" sz="2000" dirty="0" smtClean="0"/>
              <a:t>Εταιρίες μαζικής μεταφοράς</a:t>
            </a:r>
          </a:p>
          <a:p>
            <a:pPr eaLnBrk="1" hangingPunct="1">
              <a:defRPr/>
            </a:pPr>
            <a:r>
              <a:rPr lang="el-GR" sz="2000" dirty="0" smtClean="0"/>
              <a:t>Τουριστικά γραφεία, πρακτορεία κλπ.</a:t>
            </a:r>
          </a:p>
          <a:p>
            <a:pPr eaLnBrk="1" hangingPunct="1">
              <a:defRPr/>
            </a:pPr>
            <a:endParaRPr lang="el-GR" sz="2000" dirty="0"/>
          </a:p>
          <a:p>
            <a:pPr marL="36512" indent="0" eaLnBrk="1" hangingPunct="1">
              <a:buNone/>
              <a:defRPr/>
            </a:pPr>
            <a:r>
              <a:rPr lang="el-GR" sz="2000" b="1" dirty="0" smtClean="0"/>
              <a:t>Δραστηριότητες:</a:t>
            </a:r>
          </a:p>
          <a:p>
            <a:pPr marL="36512" indent="0" eaLnBrk="1" hangingPunct="1">
              <a:buNone/>
              <a:defRPr/>
            </a:pPr>
            <a:r>
              <a:rPr lang="el-GR" sz="2000" dirty="0" smtClean="0"/>
              <a:t>Είτε πρόκειται για τον ασθενή έιτε για τον συνοδό έχουν χαρακτήρα ιατρικό, εκπαιδευτικό, ψυχαγωγικό, αθλητικό αναψυχής κλπ.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8194" name="Picture 2" descr="Αποτέλεσμα εικόνας για ιατρικός του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25144"/>
            <a:ext cx="38100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Αποτέλεσμα εικόνας για ιατρικός τουρισμό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261" y="1844824"/>
            <a:ext cx="361147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07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864096"/>
          </a:xfrm>
        </p:spPr>
        <p:txBody>
          <a:bodyPr/>
          <a:lstStyle/>
          <a:p>
            <a:r>
              <a:rPr lang="el-GR" sz="4400" dirty="0" smtClean="0"/>
              <a:t>Ιατρικός τουρισμός </a:t>
            </a:r>
            <a:r>
              <a:rPr lang="el-GR" dirty="0" smtClean="0"/>
              <a:t>- </a:t>
            </a:r>
            <a:r>
              <a:rPr lang="el-GR" dirty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2232248"/>
          </a:xfrm>
        </p:spPr>
        <p:txBody>
          <a:bodyPr/>
          <a:lstStyle/>
          <a:p>
            <a:pPr marL="36512" indent="0" eaLnBrk="1" hangingPunct="1">
              <a:buNone/>
              <a:defRPr/>
            </a:pPr>
            <a:r>
              <a:rPr lang="el-GR" sz="2000" b="1" dirty="0" smtClean="0"/>
              <a:t>Υπηρεσίες, υποδομές ,πρόσβαση:</a:t>
            </a:r>
          </a:p>
          <a:p>
            <a:pPr eaLnBrk="1" hangingPunct="1">
              <a:defRPr/>
            </a:pPr>
            <a:r>
              <a:rPr lang="el-GR" sz="2000" dirty="0" smtClean="0"/>
              <a:t>Αρτιος τεχνολογικός εξοπλισμός</a:t>
            </a:r>
          </a:p>
          <a:p>
            <a:pPr eaLnBrk="1" hangingPunct="1">
              <a:defRPr/>
            </a:pPr>
            <a:r>
              <a:rPr lang="el-GR" sz="2000" dirty="0" smtClean="0"/>
              <a:t>Ιατρικές μονάδες και κέντρα υγιεινής διαβίωσης</a:t>
            </a:r>
          </a:p>
          <a:p>
            <a:pPr eaLnBrk="1" hangingPunct="1">
              <a:defRPr/>
            </a:pPr>
            <a:r>
              <a:rPr lang="el-GR" sz="2000" dirty="0" smtClean="0"/>
              <a:t>Διμόρφωση περιβάλλοντος χώρου (πάρκα κλπ)</a:t>
            </a:r>
          </a:p>
          <a:p>
            <a:pPr eaLnBrk="1" hangingPunct="1">
              <a:defRPr/>
            </a:pPr>
            <a:r>
              <a:rPr lang="el-GR" sz="2000" dirty="0" smtClean="0"/>
              <a:t>Εγκαταστάσεις για άθληση και αναχυψή</a:t>
            </a:r>
          </a:p>
          <a:p>
            <a:pPr eaLnBrk="1" hangingPunct="1">
              <a:defRPr/>
            </a:pPr>
            <a:endParaRPr lang="el-GR" sz="2000" dirty="0" smtClean="0"/>
          </a:p>
          <a:p>
            <a:pPr eaLnBrk="1" hangingPunct="1">
              <a:defRPr/>
            </a:pPr>
            <a:endParaRPr lang="el-GR" sz="2400" dirty="0" smtClean="0"/>
          </a:p>
          <a:p>
            <a:pPr eaLnBrk="1" hangingPunct="1">
              <a:defRPr/>
            </a:pPr>
            <a:endParaRPr lang="el-GR" sz="3200" dirty="0"/>
          </a:p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94737B-A941-4AF3-BA67-E5923EDD2C78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12290" name="Picture 2" descr="Αποτέλεσμα εικόνας για τουρισμός ιατρικ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77668"/>
            <a:ext cx="4104456" cy="295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84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07950" y="0"/>
            <a:ext cx="8712200" cy="981075"/>
          </a:xfrm>
        </p:spPr>
        <p:txBody>
          <a:bodyPr/>
          <a:lstStyle/>
          <a:p>
            <a:pPr eaLnBrk="1" hangingPunct="1"/>
            <a:r>
              <a:rPr lang="el-GR" sz="3600" dirty="0"/>
              <a:t>Ιατρικός τουρισμός </a:t>
            </a:r>
            <a:r>
              <a:rPr lang="el-GR" sz="3600" b="1" dirty="0" smtClean="0"/>
              <a:t>-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681" y="1268760"/>
            <a:ext cx="9144000" cy="5255518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Χωρική διάσταση: </a:t>
            </a:r>
            <a:r>
              <a:rPr lang="el-GR" sz="2000" dirty="0" smtClean="0"/>
              <a:t>Γύρω από κεντρικές πόλεις με αξιόλογες παροχές ιατρικές.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Χρονική διάσταση: </a:t>
            </a:r>
            <a:r>
              <a:rPr lang="el-GR" sz="2000" dirty="0" smtClean="0"/>
              <a:t>Διαρκεί μερικές μέρες ή περισσότερες ανάλογα την πάθηση ή την επέμβαση όλο το χρόνο</a:t>
            </a:r>
            <a:endParaRPr lang="en-US" sz="20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000" dirty="0" smtClean="0"/>
              <a:t>Ασθενείς όλων των ηλικιών και εισοδηματικών καταστάσεων που έχουν ανάγκη από ιατρική παρακολούθηση.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b="1" dirty="0" smtClean="0"/>
              <a:t>Τουριστικό πακέτο: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Διαμονή (καθορίζεται από τη σοβαρότητα της κατάστασης) </a:t>
            </a:r>
            <a:r>
              <a:rPr lang="el-GR" sz="2000" dirty="0"/>
              <a:t>Δ</a:t>
            </a:r>
            <a:r>
              <a:rPr lang="el-GR" sz="2000" dirty="0" smtClean="0"/>
              <a:t>ιατροφή (συγκεκριμένη) μεταφορά </a:t>
            </a:r>
            <a:r>
              <a:rPr lang="en-US" sz="2000" dirty="0" smtClean="0"/>
              <a:t>transfer (</a:t>
            </a:r>
            <a:r>
              <a:rPr lang="el-GR" sz="2000" dirty="0" smtClean="0"/>
              <a:t>ανάλογα την κατάσταση και αφορά και το συνοδό), 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000" dirty="0" smtClean="0"/>
              <a:t>Δραστηριότητες (θεραπείες, πρόληψη, αποκατάσταση, πολιτιστικές, ψυχαγωγικές κλπ.)</a:t>
            </a:r>
            <a:endParaRPr lang="el-GR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7540651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266</Words>
  <Application>Microsoft Office PowerPoint</Application>
  <PresentationFormat>Προβολή στην οθόνη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Τεχνικό</vt:lpstr>
      <vt:lpstr>5. ΙΑΤΡΙΚΟΣ ΤΟΥΡΙΣΜΟΣ</vt:lpstr>
      <vt:lpstr>Ιατρικός τουρισμός - ανάλυση</vt:lpstr>
      <vt:lpstr>Ιατρικός τουρισμός - ανάλυση</vt:lpstr>
      <vt:lpstr>Ιατρικός τουρισμός - ανάλυση</vt:lpstr>
      <vt:lpstr>Ιατρικός τουρισμός - τουριστική ζήτηση 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229</cp:revision>
  <dcterms:created xsi:type="dcterms:W3CDTF">2016-10-09T07:13:51Z</dcterms:created>
  <dcterms:modified xsi:type="dcterms:W3CDTF">2026-02-10T13:13:16Z</dcterms:modified>
</cp:coreProperties>
</file>