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319" r:id="rId3"/>
    <p:sldId id="320" r:id="rId4"/>
    <p:sldId id="323" r:id="rId5"/>
    <p:sldId id="324" r:id="rId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E425A3-FFCC-4D90-8AD9-893E66525FE3}" type="datetimeFigureOut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31D4C1-0D10-4A22-8015-F709D81114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108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6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FA42B-C462-4B17-ABBA-EEECDE1A9336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2323-592D-4EC2-8DD2-692B59EF3E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2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BE8FC-36E1-4269-BE28-7FBED5B7A3C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F42BB-732A-43C1-B755-BCE44AA325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498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E2E9-209D-409E-BC21-D4F06EEAD16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74552-99A5-4A2E-AEC8-A054363B210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685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4737B-A941-4AF3-BA67-E5923EDD2C78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4F9D-C751-45A0-84B8-52DF5706497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748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E907-9812-4F7E-8EDD-A3E8382FC4E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2AE2-707B-4463-8CFB-986429346E6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95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6364E-178A-4AC6-9C48-C59EED69AF9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44D97-D656-48FC-9B2E-C284857AB7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03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8731-E9CB-4B13-A1FE-CBB85742F5A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8DB0-F5D4-4F07-9348-1FBC95A5E2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776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80DFE-636B-4431-A774-587FDEF037E3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270E5-F366-4803-A5FF-8CEACB57E2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88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2AC6-1C66-49F6-8723-0802B18A9D62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3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1E8E-ED01-4EC8-99D2-C19F6E781B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94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2B0AE-18D4-4F90-9A8F-F56F42941C3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D728-6694-4441-BA8B-BFBABA14AD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61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0186-CB2E-49E0-A664-CBAC4CD1BD7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3157D-B4A7-42E5-9F14-AAC8416D55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39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8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29" name="29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559ABC-8726-43D2-90F6-25BBF07B1D9F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0C24B2-0539-4013-9FC1-1D2D26C6322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3" r:id="rId2"/>
    <p:sldLayoutId id="2147483740" r:id="rId3"/>
    <p:sldLayoutId id="2147483734" r:id="rId4"/>
    <p:sldLayoutId id="2147483741" r:id="rId5"/>
    <p:sldLayoutId id="2147483735" r:id="rId6"/>
    <p:sldLayoutId id="2147483736" r:id="rId7"/>
    <p:sldLayoutId id="2147483742" r:id="rId8"/>
    <p:sldLayoutId id="2147483743" r:id="rId9"/>
    <p:sldLayoutId id="2147483737" r:id="rId10"/>
    <p:sldLayoutId id="2147483738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15616" y="1556792"/>
            <a:ext cx="6480048" cy="2085216"/>
          </a:xfrm>
          <a:extLst/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6000" dirty="0" smtClean="0"/>
              <a:t>5. ΙΑΤΡΙΚΟΣ ΤΟΥΡΙΣΜΟΣ</a:t>
            </a:r>
            <a:endParaRPr lang="el-GR" sz="6000" dirty="0"/>
          </a:p>
        </p:txBody>
      </p:sp>
      <p:sp>
        <p:nvSpPr>
          <p:cNvPr id="7171" name="2 - Υπότιτλος"/>
          <p:cNvSpPr>
            <a:spLocks noGrp="1"/>
          </p:cNvSpPr>
          <p:nvPr>
            <p:ph type="subTitle" idx="1"/>
          </p:nvPr>
        </p:nvSpPr>
        <p:spPr>
          <a:xfrm>
            <a:off x="611188" y="3860800"/>
            <a:ext cx="7407275" cy="2016125"/>
          </a:xfrm>
        </p:spPr>
        <p:txBody>
          <a:bodyPr/>
          <a:lstStyle/>
          <a:p>
            <a:pPr algn="l" eaLnBrk="1" hangingPunct="1"/>
            <a:r>
              <a:rPr lang="el-GR" dirty="0" smtClean="0"/>
              <a:t>Διάλεξη </a:t>
            </a:r>
            <a:r>
              <a:rPr lang="el-GR" dirty="0" smtClean="0"/>
              <a:t>5</a:t>
            </a:r>
            <a:r>
              <a:rPr lang="el-GR" baseline="30000" dirty="0" smtClean="0"/>
              <a:t>η</a:t>
            </a:r>
            <a:r>
              <a:rPr lang="el-GR" dirty="0" smtClean="0"/>
              <a:t> </a:t>
            </a:r>
            <a:r>
              <a:rPr lang="el-GR" dirty="0" smtClean="0"/>
              <a:t>: ΙΑΤΡΙΚΟΣ</a:t>
            </a:r>
          </a:p>
          <a:p>
            <a:pPr algn="l" eaLnBrk="1" hangingPunct="1"/>
            <a:r>
              <a:rPr lang="el-GR" dirty="0" smtClean="0"/>
              <a:t>Εισηγητής: Γερεντές Νίκος</a:t>
            </a:r>
          </a:p>
          <a:p>
            <a:pPr algn="l" eaLnBrk="1" hangingPunct="1"/>
            <a:endParaRPr lang="el-GR" dirty="0" smtClean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68A017F-FF8A-422F-9268-1FF5FE4C0CF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eaLnBrk="1" hangingPunct="1"/>
            <a:r>
              <a:rPr lang="el-GR" sz="4800" dirty="0" smtClean="0"/>
              <a:t>Ιατρικός τουρισμός </a:t>
            </a:r>
            <a:r>
              <a:rPr lang="el-GR" dirty="0" smtClean="0"/>
              <a:t>- 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4032448"/>
          </a:xfrm>
        </p:spPr>
        <p:txBody>
          <a:bodyPr/>
          <a:lstStyle/>
          <a:p>
            <a:pPr marL="36512" indent="0" eaLnBrk="1" hangingPunct="1">
              <a:buFont typeface="Wingdings 2" pitchFamily="18" charset="2"/>
              <a:buNone/>
              <a:defRPr/>
            </a:pPr>
            <a:r>
              <a:rPr lang="el-GR" sz="2000" b="1" dirty="0" smtClean="0"/>
              <a:t>Σκοπός:</a:t>
            </a:r>
            <a:r>
              <a:rPr lang="el-GR" sz="2000" dirty="0" smtClean="0"/>
              <a:t>Καλυτέρευση υγείας. Απευθύνεται σε ασθενείς που πραγματοποιούν θεραπείες ή σειρά εγχειρήσεων για σοβαρές παθήσεις και όχι μόνο.</a:t>
            </a:r>
          </a:p>
          <a:p>
            <a:pPr marL="36512" indent="0" eaLnBrk="1" hangingPunct="1">
              <a:buFont typeface="Wingdings 2" pitchFamily="18" charset="2"/>
              <a:buNone/>
              <a:defRPr/>
            </a:pPr>
            <a:r>
              <a:rPr lang="el-GR" sz="2000" b="1" dirty="0" smtClean="0"/>
              <a:t>Αντικείμενο</a:t>
            </a:r>
          </a:p>
          <a:p>
            <a:pPr eaLnBrk="1" hangingPunct="1">
              <a:defRPr/>
            </a:pPr>
            <a:r>
              <a:rPr lang="el-GR" sz="2000" dirty="0" smtClean="0"/>
              <a:t>Θεραπέια ασθενών σε ειδικά κέντρα</a:t>
            </a:r>
          </a:p>
          <a:p>
            <a:pPr eaLnBrk="1" hangingPunct="1">
              <a:defRPr/>
            </a:pPr>
            <a:r>
              <a:rPr lang="el-GR" sz="2000" dirty="0" smtClean="0"/>
              <a:t>Υποστήριξη ασθενών που θέλουν να κάνουν διακοπές και χρειάζονται ιατρική υποστήριξη</a:t>
            </a:r>
          </a:p>
          <a:p>
            <a:pPr marL="36512" indent="0" eaLnBrk="1" hangingPunct="1">
              <a:buNone/>
              <a:defRPr/>
            </a:pPr>
            <a:r>
              <a:rPr lang="el-GR" sz="2000" b="1" dirty="0" smtClean="0"/>
              <a:t>Οργάνωση διαχείρηση: </a:t>
            </a:r>
          </a:p>
          <a:p>
            <a:pPr eaLnBrk="1" hangingPunct="1">
              <a:defRPr/>
            </a:pPr>
            <a:r>
              <a:rPr lang="el-GR" sz="2000" dirty="0" smtClean="0"/>
              <a:t>Κρατικοί φορείς (νοσοκομεία που συνεργάζονται με τουριστικούς και ασφαλιστικούς φορείς)</a:t>
            </a:r>
          </a:p>
          <a:p>
            <a:pPr eaLnBrk="1" hangingPunct="1">
              <a:defRPr/>
            </a:pPr>
            <a:r>
              <a:rPr lang="el-GR" sz="2000" dirty="0" smtClean="0"/>
              <a:t>Εξειδικευμένα ιατρικά κέντρα (ιδιωτικά που λειτουργούν σαν τουρ. Επιχειρήσεις και συνεργάζονται με ασφαλιστικούς φορείς και ξενοδοχεία.</a:t>
            </a:r>
          </a:p>
          <a:p>
            <a:pPr marL="36512" indent="0" eaLnBrk="1" hangingPunct="1">
              <a:buFont typeface="Wingdings 2" pitchFamily="18" charset="2"/>
              <a:buNone/>
              <a:defRPr/>
            </a:pPr>
            <a:endParaRPr lang="el-GR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 dirty="0"/>
          </a:p>
        </p:txBody>
      </p:sp>
      <p:pic>
        <p:nvPicPr>
          <p:cNvPr id="9218" name="Picture 2" descr="Αποτέλεσμα εικόνας για ιατρικός τουρισμό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941168"/>
            <a:ext cx="5904656" cy="190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96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697" y="188640"/>
            <a:ext cx="8686800" cy="720080"/>
          </a:xfrm>
        </p:spPr>
        <p:txBody>
          <a:bodyPr/>
          <a:lstStyle/>
          <a:p>
            <a:r>
              <a:rPr lang="el-GR" sz="4400" dirty="0"/>
              <a:t>Ιατρικός τουρισμός </a:t>
            </a:r>
            <a:r>
              <a:rPr lang="el-GR" dirty="0" smtClean="0"/>
              <a:t>- </a:t>
            </a:r>
            <a:r>
              <a:rPr lang="el-GR" dirty="0"/>
              <a:t>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5832648" cy="4857403"/>
          </a:xfrm>
        </p:spPr>
        <p:txBody>
          <a:bodyPr/>
          <a:lstStyle/>
          <a:p>
            <a:pPr marL="36512" indent="0" eaLnBrk="1" hangingPunct="1">
              <a:buNone/>
              <a:defRPr/>
            </a:pPr>
            <a:r>
              <a:rPr lang="el-GR" sz="2000" b="1" dirty="0" smtClean="0"/>
              <a:t>Τρόποι οργάνωσης.</a:t>
            </a:r>
          </a:p>
          <a:p>
            <a:pPr marL="36512" indent="0" eaLnBrk="1" hangingPunct="1">
              <a:buNone/>
              <a:defRPr/>
            </a:pPr>
            <a:r>
              <a:rPr lang="el-GR" sz="2000" dirty="0" smtClean="0"/>
              <a:t>Συνεργασία με ποικίλες επιχειρήσεις όπως:</a:t>
            </a:r>
          </a:p>
          <a:p>
            <a:pPr eaLnBrk="1" hangingPunct="1">
              <a:defRPr/>
            </a:pPr>
            <a:r>
              <a:rPr lang="el-GR" sz="2000" dirty="0" smtClean="0"/>
              <a:t>Διαφόρων ειδών καταλύματα</a:t>
            </a:r>
          </a:p>
          <a:p>
            <a:pPr eaLnBrk="1" hangingPunct="1">
              <a:defRPr/>
            </a:pPr>
            <a:r>
              <a:rPr lang="el-GR" sz="2000" dirty="0" smtClean="0"/>
              <a:t>Κέντρα ψυχαγωγίας</a:t>
            </a:r>
          </a:p>
          <a:p>
            <a:pPr eaLnBrk="1" hangingPunct="1">
              <a:defRPr/>
            </a:pPr>
            <a:r>
              <a:rPr lang="el-GR" sz="2000" dirty="0" smtClean="0"/>
              <a:t>Εταιρίες μαζικής μεταφοράς</a:t>
            </a:r>
          </a:p>
          <a:p>
            <a:pPr eaLnBrk="1" hangingPunct="1">
              <a:defRPr/>
            </a:pPr>
            <a:r>
              <a:rPr lang="el-GR" sz="2000" dirty="0" smtClean="0"/>
              <a:t>Τουριστικά γραφεία, πρακτορεία κλπ.</a:t>
            </a:r>
          </a:p>
          <a:p>
            <a:pPr eaLnBrk="1" hangingPunct="1">
              <a:defRPr/>
            </a:pPr>
            <a:endParaRPr lang="el-GR" sz="2000" dirty="0"/>
          </a:p>
          <a:p>
            <a:pPr marL="36512" indent="0" eaLnBrk="1" hangingPunct="1">
              <a:buNone/>
              <a:defRPr/>
            </a:pPr>
            <a:r>
              <a:rPr lang="el-GR" sz="2000" b="1" dirty="0" smtClean="0"/>
              <a:t>Δραστηριότητες:</a:t>
            </a:r>
          </a:p>
          <a:p>
            <a:pPr marL="36512" indent="0" eaLnBrk="1" hangingPunct="1">
              <a:buNone/>
              <a:defRPr/>
            </a:pPr>
            <a:r>
              <a:rPr lang="el-GR" sz="2000" dirty="0" smtClean="0"/>
              <a:t>Είτε πρόκειται για τον ασθενή έιτε για τον συνοδό έχουν χαρακτήρα ιατρικό, εκπαιδευτικό, ψυχαγωγικό, αθλητικό αναψυχής κλπ.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94737B-A941-4AF3-BA67-E5923EDD2C78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pic>
        <p:nvPicPr>
          <p:cNvPr id="8194" name="Picture 2" descr="Αποτέλεσμα εικόνας για ιατρικός τουρισμό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725144"/>
            <a:ext cx="3810000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Αποτέλεσμα εικόνας για ιατρικός τουρισμό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261" y="1844824"/>
            <a:ext cx="3611477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07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964488" cy="864096"/>
          </a:xfrm>
        </p:spPr>
        <p:txBody>
          <a:bodyPr/>
          <a:lstStyle/>
          <a:p>
            <a:r>
              <a:rPr lang="el-GR" sz="4400" dirty="0" smtClean="0"/>
              <a:t>Ιατρικός τουρισμός </a:t>
            </a:r>
            <a:r>
              <a:rPr lang="el-GR" dirty="0" smtClean="0"/>
              <a:t>- </a:t>
            </a:r>
            <a:r>
              <a:rPr lang="el-GR" dirty="0"/>
              <a:t>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2232248"/>
          </a:xfrm>
        </p:spPr>
        <p:txBody>
          <a:bodyPr/>
          <a:lstStyle/>
          <a:p>
            <a:pPr marL="36512" indent="0" eaLnBrk="1" hangingPunct="1">
              <a:buNone/>
              <a:defRPr/>
            </a:pPr>
            <a:r>
              <a:rPr lang="el-GR" sz="2000" b="1" dirty="0" smtClean="0"/>
              <a:t>Υπηρεσίες, υποδομές ,πρόσβαση:</a:t>
            </a:r>
          </a:p>
          <a:p>
            <a:pPr eaLnBrk="1" hangingPunct="1">
              <a:defRPr/>
            </a:pPr>
            <a:r>
              <a:rPr lang="el-GR" sz="2000" dirty="0" smtClean="0"/>
              <a:t>Αρτιος τεχνολογικός εξοπλισμός</a:t>
            </a:r>
          </a:p>
          <a:p>
            <a:pPr eaLnBrk="1" hangingPunct="1">
              <a:defRPr/>
            </a:pPr>
            <a:r>
              <a:rPr lang="el-GR" sz="2000" dirty="0" smtClean="0"/>
              <a:t>Ιατρικές μονάδες και κέντρα υγιεινής διαβίωσης</a:t>
            </a:r>
          </a:p>
          <a:p>
            <a:pPr eaLnBrk="1" hangingPunct="1">
              <a:defRPr/>
            </a:pPr>
            <a:r>
              <a:rPr lang="el-GR" sz="2000" dirty="0" smtClean="0"/>
              <a:t>Διμόρφωση περιβάλλοντος χώρου (πάρκα κλπ)</a:t>
            </a:r>
          </a:p>
          <a:p>
            <a:pPr eaLnBrk="1" hangingPunct="1">
              <a:defRPr/>
            </a:pPr>
            <a:r>
              <a:rPr lang="el-GR" sz="2000" dirty="0" smtClean="0"/>
              <a:t>Εγκαταστάσεις για άθληση και αναχυψή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3200" dirty="0"/>
          </a:p>
          <a:p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94737B-A941-4AF3-BA67-E5923EDD2C78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pic>
        <p:nvPicPr>
          <p:cNvPr id="12290" name="Picture 2" descr="Αποτέλεσμα εικόνας για τουρισμός ιατρικό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277668"/>
            <a:ext cx="4104456" cy="2959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8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07950" y="0"/>
            <a:ext cx="8712200" cy="981075"/>
          </a:xfrm>
        </p:spPr>
        <p:txBody>
          <a:bodyPr/>
          <a:lstStyle/>
          <a:p>
            <a:pPr eaLnBrk="1" hangingPunct="1"/>
            <a:r>
              <a:rPr lang="el-GR" sz="3600" dirty="0"/>
              <a:t>Ιατρικός τουρισμός </a:t>
            </a:r>
            <a:r>
              <a:rPr lang="el-GR" sz="3600" b="1" dirty="0" smtClean="0"/>
              <a:t>- τουριστική ζήτηση τάσεις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681" y="1268760"/>
            <a:ext cx="9144000" cy="5255518"/>
          </a:xfrm>
        </p:spPr>
        <p:txBody>
          <a:bodyPr/>
          <a:lstStyle/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Χωρική διάσταση: </a:t>
            </a:r>
            <a:r>
              <a:rPr lang="el-GR" sz="2000" dirty="0" smtClean="0"/>
              <a:t>Γύρω από κεντρικές πόλεις με αξιόλογες παροχές ιατρικές.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Χρονική διάσταση: </a:t>
            </a:r>
            <a:r>
              <a:rPr lang="el-GR" sz="2000" dirty="0" smtClean="0"/>
              <a:t>Διαρκεί μερικές μέρες ή περισσότερες ανάλογα την πάθηση ή την επέμβαση όλο το χρόνο</a:t>
            </a:r>
            <a:endParaRPr lang="en-US" sz="2000" dirty="0" smtClean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Αγορά στόχος/ταξιδιωτική δαπάνη: 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Ασθενείς όλων των ηλικιών και εισοδηματικών καταστάσεων που έχουν ανάγκη από ιατρική παρακολούθηση.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Τουριστικό πακέτο: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dirty="0" smtClean="0"/>
              <a:t>Διαμονή (καθορίζεται από τη σοβαρότητα της κατάστασης) </a:t>
            </a:r>
            <a:r>
              <a:rPr lang="el-GR" sz="2000" dirty="0"/>
              <a:t>Δ</a:t>
            </a:r>
            <a:r>
              <a:rPr lang="el-GR" sz="2000" dirty="0" smtClean="0"/>
              <a:t>ιατροφή (συγκεκριμένη) μεταφορά </a:t>
            </a:r>
            <a:r>
              <a:rPr lang="en-US" sz="2000" dirty="0" smtClean="0"/>
              <a:t>transfer (</a:t>
            </a:r>
            <a:r>
              <a:rPr lang="el-GR" sz="2000" dirty="0" smtClean="0"/>
              <a:t>ανάλογα την κατάσταση και αφορά και το συνοδό), 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dirty="0" smtClean="0"/>
              <a:t>Δραστηριότητες (θεραπείες, πρόληψη, αποκατάσταση, πολιτιστικές, ψυχαγωγικές κλπ.)</a:t>
            </a:r>
            <a:endParaRPr lang="el-GR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7540651"/>
      </p:ext>
    </p:extLst>
  </p:cSld>
  <p:clrMapOvr>
    <a:masterClrMapping/>
  </p:clrMapOvr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7386</TotalTime>
  <Words>266</Words>
  <Application>Microsoft Office PowerPoint</Application>
  <PresentationFormat>Προβολή στην οθόνη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Τεχνικό</vt:lpstr>
      <vt:lpstr>5. ΙΑΤΡΙΚΟΣ ΤΟΥΡΙΣΜΟΣ</vt:lpstr>
      <vt:lpstr>Ιατρικός τουρισμός - ανάλυση</vt:lpstr>
      <vt:lpstr>Ιατρικός τουρισμός - ανάλυση</vt:lpstr>
      <vt:lpstr>Ιατρικός τουρισμός - ανάλυση</vt:lpstr>
      <vt:lpstr>Ιατρικός τουρισμός - τουριστική ζήτηση τάσεις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229</cp:revision>
  <dcterms:created xsi:type="dcterms:W3CDTF">2016-10-09T07:13:51Z</dcterms:created>
  <dcterms:modified xsi:type="dcterms:W3CDTF">2026-02-10T13:13:16Z</dcterms:modified>
</cp:coreProperties>
</file>