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F0CA68-347D-4458-BDFB-813B2CAB8CB5}" type="datetimeFigureOut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5C63AE-2555-4AB3-9882-0E2BA43D4D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785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41F3-434E-44B9-AF36-99A7354C6425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7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0BDF-EF65-46E2-985E-3431EBB7F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55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FBBC-CF52-49AF-9AC1-A3824FC4AE1F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B9DA-AE3D-4E9B-B230-94D9B8AD3F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5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AE35-C0A4-4016-B4E8-29B2816B0825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ECA5-B66B-4815-BCBA-D47E18FBC8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3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2896-ABC7-4369-9260-F05B50977FF3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93C6-B4DB-48F5-B8E5-AA137068E0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9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D75F-AE2B-44F3-82E2-1730509D984A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F39D-632A-4B4A-94CF-EC021741B0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4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11BC-ADF8-4B5C-9D29-477DA9735120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2601-DBEA-4835-8F36-160C1C4F94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8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0C09-9AFC-4ACB-A7A8-B279DEDDEEF6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032B-144A-4A85-AC97-ACE7194EE2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1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4413-41B3-4734-BEA6-8D296067F296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5E0A-E55D-4370-A30B-095BDB2EF8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19CB-A8D8-4D63-8F01-D10570CC4721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9460-A11B-4C76-B244-6036C0DF72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47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A164-CEF5-453F-B6E7-BF0AF4139B6E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886-B340-4F20-BE46-4A0A2BD8B0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64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2C4A-F8D7-4E3E-905A-99C163F5693E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E097-55EC-4288-A012-E691F3B892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68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A01D9B-262E-4E5E-8F6D-1B05FB0A6DEE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64AA5-BE7C-4EAE-95B0-718268634A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6480048" cy="208521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6000" dirty="0" smtClean="0"/>
              <a:t>3. </a:t>
            </a:r>
            <a:r>
              <a:rPr lang="el-GR" sz="6000" dirty="0" err="1" smtClean="0"/>
              <a:t>Εναλλακτικεσ</a:t>
            </a:r>
            <a:r>
              <a:rPr lang="el-GR" sz="6000" dirty="0" smtClean="0"/>
              <a:t> </a:t>
            </a:r>
            <a:r>
              <a:rPr lang="el-GR" sz="6000" dirty="0" err="1" smtClean="0"/>
              <a:t>μορφεσ</a:t>
            </a:r>
            <a:r>
              <a:rPr lang="el-GR" sz="6000" dirty="0" smtClean="0"/>
              <a:t> </a:t>
            </a:r>
            <a:r>
              <a:rPr lang="el-GR" sz="6000" dirty="0" err="1" smtClean="0"/>
              <a:t>τουρισμου</a:t>
            </a:r>
            <a:endParaRPr lang="el-GR" sz="6000" dirty="0"/>
          </a:p>
        </p:txBody>
      </p:sp>
      <p:sp>
        <p:nvSpPr>
          <p:cNvPr id="7171" name="2 - Υπότιτλος"/>
          <p:cNvSpPr>
            <a:spLocks noGrp="1"/>
          </p:cNvSpPr>
          <p:nvPr>
            <p:ph type="subTitle" idx="1"/>
          </p:nvPr>
        </p:nvSpPr>
        <p:spPr>
          <a:xfrm>
            <a:off x="611188" y="3860800"/>
            <a:ext cx="7407275" cy="2016125"/>
          </a:xfrm>
        </p:spPr>
        <p:txBody>
          <a:bodyPr/>
          <a:lstStyle/>
          <a:p>
            <a:pPr algn="l"/>
            <a:r>
              <a:rPr lang="el-GR" dirty="0" smtClean="0"/>
              <a:t>Διάλεξη </a:t>
            </a: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:Η δομή και ανάλυση της ανάπτυξης και της λειτουργίας των εναλλακτικών μορφών τουρισμού. </a:t>
            </a:r>
            <a:endParaRPr lang="en-US" dirty="0" smtClean="0"/>
          </a:p>
          <a:p>
            <a:pPr algn="l"/>
            <a:endParaRPr lang="el-GR" dirty="0" smtClean="0"/>
          </a:p>
          <a:p>
            <a:pPr algn="l"/>
            <a:r>
              <a:rPr lang="el-GR" dirty="0" smtClean="0"/>
              <a:t>Εισηγητής: Γερεντές Νίκος</a:t>
            </a:r>
          </a:p>
          <a:p>
            <a:pPr algn="l"/>
            <a:endParaRPr lang="el-GR" dirty="0" smtClean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8A017F-FF8A-422F-9268-1FF5FE4C0CF4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Σε </a:t>
            </a:r>
            <a:r>
              <a:rPr lang="el-GR" b="1" dirty="0" smtClean="0"/>
              <a:t>κάθε ΕΜΤ </a:t>
            </a:r>
            <a:r>
              <a:rPr lang="el-GR" b="1" dirty="0" smtClean="0"/>
              <a:t>θα </a:t>
            </a:r>
            <a:r>
              <a:rPr lang="el-GR" b="1" dirty="0" smtClean="0"/>
              <a:t>διερευνούνται τα εξής πεδία: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r>
              <a:rPr lang="el-GR" b="1" dirty="0" smtClean="0"/>
              <a:t>Λέξεις κλειδιά: </a:t>
            </a:r>
            <a:r>
              <a:rPr lang="el-GR" dirty="0" smtClean="0"/>
              <a:t>Χαρακτηριστικές έννοιες που παραπέμπουν σε κάθε επιμέρους ομάδα </a:t>
            </a:r>
            <a:r>
              <a:rPr lang="el-GR" dirty="0" err="1" smtClean="0"/>
              <a:t>προιόντων</a:t>
            </a:r>
            <a:r>
              <a:rPr lang="el-GR" dirty="0" smtClean="0"/>
              <a:t> που βασίζεται σε κάποιο κυρίαρχο κίνητρο</a:t>
            </a:r>
          </a:p>
          <a:p>
            <a:r>
              <a:rPr lang="el-GR" b="1" dirty="0" smtClean="0"/>
              <a:t>Εισαγωγικές παρατηρήσεις: </a:t>
            </a:r>
            <a:r>
              <a:rPr lang="el-GR" dirty="0" smtClean="0"/>
              <a:t>Συνοπτική παρουσίαση κάθε μορφής και πρώτα στοιχεία συγκρίτησής της.</a:t>
            </a:r>
          </a:p>
          <a:p>
            <a:r>
              <a:rPr lang="el-GR" b="1" dirty="0" smtClean="0"/>
              <a:t>Εννοιολογική οριοθέτηση: </a:t>
            </a:r>
            <a:r>
              <a:rPr lang="el-GR" dirty="0" smtClean="0"/>
              <a:t>Ξεχωριστή περιγραφή κάθε ομάδας και κάθε υπομορφή τουρισμού που συμπεριλαμβάνετε σε αυτή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31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Σε κάθε εργασία θα διερευνούνται τα εξής πεδία: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/>
          <a:lstStyle/>
          <a:p>
            <a:r>
              <a:rPr lang="el-GR" sz="2800" b="1" dirty="0" smtClean="0"/>
              <a:t>Χαρακτηριστικά γνωρίσματα: </a:t>
            </a:r>
            <a:r>
              <a:rPr lang="el-GR" sz="2800" dirty="0" smtClean="0"/>
              <a:t>Σκοπός/ρόλος ταξιδίου, Αντικέιμενο ταξιδίου, οργάνωση διαχείρηση ταξιδίου (φορείς, τύποι, βασικά γνωρίσματα), είδη κατηγορίες ταξιδίου, εμπλεκόμενοι στην ομάδα προιόντων,δραστηριότητες</a:t>
            </a:r>
          </a:p>
          <a:p>
            <a:r>
              <a:rPr lang="el-GR" sz="2800" b="1" dirty="0" smtClean="0"/>
              <a:t>Τουριστική προσφορά- παράγοντες ανάπτυξης: </a:t>
            </a:r>
            <a:r>
              <a:rPr lang="el-GR" sz="2800" dirty="0" smtClean="0"/>
              <a:t>Υπηρεσίες, υποδομές,  πρόσβαση (εξυπηρετήσεις, ανωδομές, γενικές και ειδικές τουρ. υποδομές, δικτυα διακίνησης) και θέλγητρα- πόροι-ενδιαφέροντα (Πόλοι έλξης, κλίμα, περιβάλλον , καιρός, ενοχλήσεις κλπ)</a:t>
            </a:r>
            <a:endParaRPr lang="el-GR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190040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Σε κάθε εργασία θα διερευνούνται τα εξής πεδία: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48880"/>
          </a:xfrm>
        </p:spPr>
        <p:txBody>
          <a:bodyPr/>
          <a:lstStyle/>
          <a:p>
            <a:r>
              <a:rPr lang="el-GR" b="1" dirty="0" smtClean="0"/>
              <a:t>Τουριστική ζήτηση – τάσεις και προοπτικές: </a:t>
            </a:r>
            <a:r>
              <a:rPr lang="el-GR" dirty="0" smtClean="0"/>
              <a:t>Χωρική διάσταση, χρονική διάσταση,αγορά στόχος, τουριστικό πακέτο.</a:t>
            </a:r>
          </a:p>
          <a:p>
            <a:r>
              <a:rPr lang="en-US" b="1" dirty="0" smtClean="0"/>
              <a:t>SWOT </a:t>
            </a:r>
            <a:r>
              <a:rPr lang="el-GR" b="1" dirty="0" smtClean="0"/>
              <a:t>αναλύσεις</a:t>
            </a:r>
            <a:endParaRPr lang="el-G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AutoShape 2" descr="Αποτέλεσμα εικόνας για sw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Αποτέλεσμα εικόνας για sw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Αποτέλεσμα εικόνας για sw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5064" name="Picture 8" descr="Αποτέλεσμα εικόνας για sw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41210"/>
            <a:ext cx="4248472" cy="28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Σε κάθε εργασία θα διερευνούνται τα εξής πεδία: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Καλές πρακτικές επιτυχημένα παραδείγματα: </a:t>
            </a:r>
            <a:r>
              <a:rPr lang="el-GR" dirty="0" smtClean="0"/>
              <a:t>Από Ελλάδα, διεθνώς, τοπικό περιφερειακό δίκτυο μέσω </a:t>
            </a:r>
            <a:r>
              <a:rPr lang="en-US" dirty="0" smtClean="0"/>
              <a:t>case studies.</a:t>
            </a:r>
          </a:p>
          <a:p>
            <a:r>
              <a:rPr lang="el-GR" b="1" dirty="0" smtClean="0"/>
              <a:t>Συνάφεια σχέση με λοιπές ομάδες προιόντων και με</a:t>
            </a:r>
            <a:r>
              <a:rPr lang="en-US" b="1" dirty="0" smtClean="0"/>
              <a:t> </a:t>
            </a:r>
            <a:r>
              <a:rPr lang="el-GR" b="1" dirty="0" smtClean="0"/>
              <a:t>μαζικό τουρισμό: </a:t>
            </a:r>
            <a:r>
              <a:rPr lang="el-GR" dirty="0" smtClean="0"/>
              <a:t>Σε επίπεδο ζητήσης –προσφοράς, </a:t>
            </a:r>
            <a:r>
              <a:rPr lang="en-US" dirty="0" smtClean="0"/>
              <a:t>marketing, </a:t>
            </a:r>
            <a:r>
              <a:rPr lang="el-GR" dirty="0" smtClean="0"/>
              <a:t>εξελίξεις – τάσεις, πολιτικές προώθησης κλπ.</a:t>
            </a:r>
            <a:endParaRPr lang="el-G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17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Μορφές τουρισμού υπό εξέταση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/>
          <a:p>
            <a:pPr marL="550862" indent="-514350">
              <a:buClrTx/>
              <a:buFont typeface="+mj-lt"/>
              <a:buAutoNum type="arabicPeriod"/>
            </a:pPr>
            <a:r>
              <a:rPr lang="el-GR" dirty="0" smtClean="0"/>
              <a:t>Εύρεση κάποιου </a:t>
            </a:r>
            <a:r>
              <a:rPr lang="el-GR" b="1" dirty="0" smtClean="0"/>
              <a:t>κυρίαρχου κινήτρου</a:t>
            </a:r>
          </a:p>
          <a:p>
            <a:pPr marL="550862" indent="-514350">
              <a:buClrTx/>
              <a:buFont typeface="+mj-lt"/>
              <a:buAutoNum type="arabicPeriod"/>
            </a:pPr>
            <a:endParaRPr lang="el-GR" dirty="0"/>
          </a:p>
          <a:p>
            <a:pPr marL="550862" indent="-514350">
              <a:buClrTx/>
              <a:buFont typeface="+mj-lt"/>
              <a:buAutoNum type="arabicPeriod"/>
            </a:pPr>
            <a:endParaRPr lang="el-GR" dirty="0" smtClean="0"/>
          </a:p>
          <a:p>
            <a:pPr marL="550862" indent="-514350">
              <a:buClrTx/>
              <a:buFont typeface="+mj-lt"/>
              <a:buAutoNum type="arabicPeriod"/>
            </a:pPr>
            <a:endParaRPr lang="el-GR" dirty="0"/>
          </a:p>
          <a:p>
            <a:pPr marL="550862" indent="-514350">
              <a:buClrTx/>
              <a:buFont typeface="+mj-lt"/>
              <a:buAutoNum type="arabicPeriod"/>
            </a:pPr>
            <a:endParaRPr lang="el-GR" dirty="0" smtClean="0"/>
          </a:p>
          <a:p>
            <a:pPr marL="550862" indent="-514350">
              <a:buClrTx/>
              <a:buFont typeface="+mj-lt"/>
              <a:buAutoNum type="arabicPeriod"/>
            </a:pPr>
            <a:endParaRPr lang="el-GR" dirty="0" smtClean="0"/>
          </a:p>
          <a:p>
            <a:pPr marL="550862" indent="-514350">
              <a:buClrTx/>
              <a:buFont typeface="+mj-lt"/>
              <a:buAutoNum type="arabicPeriod"/>
            </a:pPr>
            <a:endParaRPr lang="el-GR" dirty="0" smtClean="0"/>
          </a:p>
          <a:p>
            <a:pPr marL="550862" indent="-514350">
              <a:buClrTx/>
              <a:buFont typeface="+mj-lt"/>
              <a:buAutoNum type="arabicPeriod"/>
            </a:pPr>
            <a:r>
              <a:rPr lang="el-GR" dirty="0" smtClean="0"/>
              <a:t>Ένταξη σε </a:t>
            </a:r>
            <a:r>
              <a:rPr lang="el-GR" b="1" dirty="0" smtClean="0"/>
              <a:t>συγκεκριμένη ομάδα </a:t>
            </a:r>
            <a:r>
              <a:rPr lang="el-GR" dirty="0" smtClean="0"/>
              <a:t>Ε.Μ.Τ. και ανάλυση της.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57346" name="Picture 2" descr="Αποτέλεσμα εικόνας για xio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99">
            <a:off x="151106" y="2188069"/>
            <a:ext cx="2082870" cy="16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Αποτέλεσμα εικόνας για εκκλησί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077">
            <a:off x="1308603" y="3242912"/>
            <a:ext cx="2578157" cy="16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Αποτέλεσμα εικόνας για συνέδρι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753868"/>
            <a:ext cx="3815499" cy="12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Αποτέλεσμα εικόνας για λουτρ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492">
            <a:off x="6547456" y="2438686"/>
            <a:ext cx="2412732" cy="16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Αποτέλεσμα εικόνας για καζίν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82" y="2025677"/>
            <a:ext cx="323157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9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719CB-A8D8-4D63-8F01-D10570CC4721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12065"/>
            <a:ext cx="9144000" cy="6858000"/>
            <a:chOff x="0" y="0"/>
            <a:chExt cx="14400" cy="10800"/>
          </a:xfrm>
        </p:grpSpPr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10394"/>
              <a:ext cx="15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5"/>
            <p:cNvSpPr>
              <a:spLocks/>
            </p:cNvSpPr>
            <p:nvPr/>
          </p:nvSpPr>
          <p:spPr bwMode="auto">
            <a:xfrm>
              <a:off x="0" y="0"/>
              <a:ext cx="1585" cy="10800"/>
            </a:xfrm>
            <a:custGeom>
              <a:avLst/>
              <a:gdLst>
                <a:gd name="T0" fmla="*/ 0 w 1585"/>
                <a:gd name="T1" fmla="*/ 0 h 10800"/>
                <a:gd name="T2" fmla="*/ 288 w 1585"/>
                <a:gd name="T3" fmla="*/ 10800 h 10800"/>
                <a:gd name="T4" fmla="*/ 1318 w 1585"/>
                <a:gd name="T5" fmla="*/ 9450 h 10800"/>
                <a:gd name="T6" fmla="*/ 1312 w 1585"/>
                <a:gd name="T7" fmla="*/ 9338 h 10800"/>
                <a:gd name="T8" fmla="*/ 1311 w 1585"/>
                <a:gd name="T9" fmla="*/ 9233 h 10800"/>
                <a:gd name="T10" fmla="*/ 1292 w 1585"/>
                <a:gd name="T11" fmla="*/ 9159 h 10800"/>
                <a:gd name="T12" fmla="*/ 1268 w 1585"/>
                <a:gd name="T13" fmla="*/ 9091 h 10800"/>
                <a:gd name="T14" fmla="*/ 1278 w 1585"/>
                <a:gd name="T15" fmla="*/ 9324 h 10800"/>
                <a:gd name="T16" fmla="*/ 1293 w 1585"/>
                <a:gd name="T17" fmla="*/ 9367 h 10800"/>
                <a:gd name="T18" fmla="*/ 1312 w 1585"/>
                <a:gd name="T19" fmla="*/ 9428 h 10800"/>
                <a:gd name="T20" fmla="*/ 1585 w 1585"/>
                <a:gd name="T21" fmla="*/ 10792 h 10800"/>
                <a:gd name="T22" fmla="*/ 1533 w 1585"/>
                <a:gd name="T23" fmla="*/ 10647 h 10800"/>
                <a:gd name="T24" fmla="*/ 1487 w 1585"/>
                <a:gd name="T25" fmla="*/ 10499 h 10800"/>
                <a:gd name="T26" fmla="*/ 1448 w 1585"/>
                <a:gd name="T27" fmla="*/ 10348 h 10800"/>
                <a:gd name="T28" fmla="*/ 1444 w 1585"/>
                <a:gd name="T29" fmla="*/ 10338 h 10800"/>
                <a:gd name="T30" fmla="*/ 1435 w 1585"/>
                <a:gd name="T31" fmla="*/ 10304 h 10800"/>
                <a:gd name="T32" fmla="*/ 1401 w 1585"/>
                <a:gd name="T33" fmla="*/ 10151 h 10800"/>
                <a:gd name="T34" fmla="*/ 1373 w 1585"/>
                <a:gd name="T35" fmla="*/ 9997 h 10800"/>
                <a:gd name="T36" fmla="*/ 1350 w 1585"/>
                <a:gd name="T37" fmla="*/ 9842 h 10800"/>
                <a:gd name="T38" fmla="*/ 1333 w 1585"/>
                <a:gd name="T39" fmla="*/ 9687 h 10800"/>
                <a:gd name="T40" fmla="*/ 1321 w 1585"/>
                <a:gd name="T41" fmla="*/ 9531 h 10800"/>
                <a:gd name="T42" fmla="*/ 1312 w 1585"/>
                <a:gd name="T43" fmla="*/ 9431 h 10800"/>
                <a:gd name="T44" fmla="*/ 1292 w 1585"/>
                <a:gd name="T45" fmla="*/ 9370 h 10800"/>
                <a:gd name="T46" fmla="*/ 1278 w 1585"/>
                <a:gd name="T47" fmla="*/ 9325 h 10800"/>
                <a:gd name="T48" fmla="*/ 1268 w 1585"/>
                <a:gd name="T49" fmla="*/ 9372 h 10800"/>
                <a:gd name="T50" fmla="*/ 1273 w 1585"/>
                <a:gd name="T51" fmla="*/ 9541 h 10800"/>
                <a:gd name="T52" fmla="*/ 1284 w 1585"/>
                <a:gd name="T53" fmla="*/ 9709 h 10800"/>
                <a:gd name="T54" fmla="*/ 1300 w 1585"/>
                <a:gd name="T55" fmla="*/ 9875 h 10800"/>
                <a:gd name="T56" fmla="*/ 1329 w 1585"/>
                <a:gd name="T57" fmla="*/ 10009 h 10800"/>
                <a:gd name="T58" fmla="*/ 1379 w 1585"/>
                <a:gd name="T59" fmla="*/ 10168 h 10800"/>
                <a:gd name="T60" fmla="*/ 1410 w 1585"/>
                <a:gd name="T61" fmla="*/ 10248 h 10800"/>
                <a:gd name="T62" fmla="*/ 1379 w 1585"/>
                <a:gd name="T63" fmla="*/ 10167 h 10800"/>
                <a:gd name="T64" fmla="*/ 1328 w 1585"/>
                <a:gd name="T65" fmla="*/ 10009 h 10800"/>
                <a:gd name="T66" fmla="*/ 1322 w 1585"/>
                <a:gd name="T67" fmla="*/ 10030 h 10800"/>
                <a:gd name="T68" fmla="*/ 1349 w 1585"/>
                <a:gd name="T69" fmla="*/ 10178 h 10800"/>
                <a:gd name="T70" fmla="*/ 1379 w 1585"/>
                <a:gd name="T71" fmla="*/ 10326 h 10800"/>
                <a:gd name="T72" fmla="*/ 1428 w 1585"/>
                <a:gd name="T73" fmla="*/ 10475 h 10800"/>
                <a:gd name="T74" fmla="*/ 1489 w 1585"/>
                <a:gd name="T75" fmla="*/ 10636 h 10800"/>
                <a:gd name="T76" fmla="*/ 1554 w 1585"/>
                <a:gd name="T77" fmla="*/ 10792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5" h="10800">
                  <a:moveTo>
                    <a:pt x="288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288" y="10800"/>
                  </a:lnTo>
                  <a:lnTo>
                    <a:pt x="288" y="0"/>
                  </a:lnTo>
                  <a:moveTo>
                    <a:pt x="1318" y="9450"/>
                  </a:moveTo>
                  <a:lnTo>
                    <a:pt x="1314" y="9394"/>
                  </a:lnTo>
                  <a:lnTo>
                    <a:pt x="1312" y="9338"/>
                  </a:lnTo>
                  <a:lnTo>
                    <a:pt x="1311" y="9285"/>
                  </a:lnTo>
                  <a:lnTo>
                    <a:pt x="1311" y="9233"/>
                  </a:lnTo>
                  <a:lnTo>
                    <a:pt x="1302" y="9195"/>
                  </a:lnTo>
                  <a:lnTo>
                    <a:pt x="1292" y="9159"/>
                  </a:lnTo>
                  <a:lnTo>
                    <a:pt x="1280" y="9124"/>
                  </a:lnTo>
                  <a:lnTo>
                    <a:pt x="1268" y="9091"/>
                  </a:lnTo>
                  <a:lnTo>
                    <a:pt x="1268" y="9285"/>
                  </a:lnTo>
                  <a:lnTo>
                    <a:pt x="1278" y="9324"/>
                  </a:lnTo>
                  <a:lnTo>
                    <a:pt x="1284" y="9345"/>
                  </a:lnTo>
                  <a:lnTo>
                    <a:pt x="1293" y="9367"/>
                  </a:lnTo>
                  <a:lnTo>
                    <a:pt x="1298" y="9389"/>
                  </a:lnTo>
                  <a:lnTo>
                    <a:pt x="1312" y="9428"/>
                  </a:lnTo>
                  <a:lnTo>
                    <a:pt x="1318" y="9450"/>
                  </a:lnTo>
                  <a:moveTo>
                    <a:pt x="1585" y="10792"/>
                  </a:moveTo>
                  <a:lnTo>
                    <a:pt x="1558" y="10720"/>
                  </a:lnTo>
                  <a:lnTo>
                    <a:pt x="1533" y="10647"/>
                  </a:lnTo>
                  <a:lnTo>
                    <a:pt x="1509" y="10573"/>
                  </a:lnTo>
                  <a:lnTo>
                    <a:pt x="1487" y="10499"/>
                  </a:lnTo>
                  <a:lnTo>
                    <a:pt x="1467" y="10423"/>
                  </a:lnTo>
                  <a:lnTo>
                    <a:pt x="1448" y="10348"/>
                  </a:lnTo>
                  <a:lnTo>
                    <a:pt x="1446" y="10345"/>
                  </a:lnTo>
                  <a:lnTo>
                    <a:pt x="1444" y="10338"/>
                  </a:lnTo>
                  <a:lnTo>
                    <a:pt x="1439" y="10315"/>
                  </a:lnTo>
                  <a:lnTo>
                    <a:pt x="1435" y="10304"/>
                  </a:lnTo>
                  <a:lnTo>
                    <a:pt x="1417" y="10228"/>
                  </a:lnTo>
                  <a:lnTo>
                    <a:pt x="1401" y="10151"/>
                  </a:lnTo>
                  <a:lnTo>
                    <a:pt x="1386" y="10074"/>
                  </a:lnTo>
                  <a:lnTo>
                    <a:pt x="1373" y="9997"/>
                  </a:lnTo>
                  <a:lnTo>
                    <a:pt x="1361" y="9920"/>
                  </a:lnTo>
                  <a:lnTo>
                    <a:pt x="1350" y="9842"/>
                  </a:lnTo>
                  <a:lnTo>
                    <a:pt x="1341" y="9764"/>
                  </a:lnTo>
                  <a:lnTo>
                    <a:pt x="1333" y="9687"/>
                  </a:lnTo>
                  <a:lnTo>
                    <a:pt x="1326" y="9609"/>
                  </a:lnTo>
                  <a:lnTo>
                    <a:pt x="1321" y="9531"/>
                  </a:lnTo>
                  <a:lnTo>
                    <a:pt x="1317" y="9453"/>
                  </a:lnTo>
                  <a:lnTo>
                    <a:pt x="1312" y="9431"/>
                  </a:lnTo>
                  <a:lnTo>
                    <a:pt x="1298" y="9391"/>
                  </a:lnTo>
                  <a:lnTo>
                    <a:pt x="1292" y="9370"/>
                  </a:lnTo>
                  <a:lnTo>
                    <a:pt x="1284" y="9347"/>
                  </a:lnTo>
                  <a:lnTo>
                    <a:pt x="1278" y="9325"/>
                  </a:lnTo>
                  <a:lnTo>
                    <a:pt x="1268" y="9287"/>
                  </a:lnTo>
                  <a:lnTo>
                    <a:pt x="1268" y="9372"/>
                  </a:lnTo>
                  <a:lnTo>
                    <a:pt x="1270" y="9456"/>
                  </a:lnTo>
                  <a:lnTo>
                    <a:pt x="1273" y="9541"/>
                  </a:lnTo>
                  <a:lnTo>
                    <a:pt x="1278" y="9625"/>
                  </a:lnTo>
                  <a:lnTo>
                    <a:pt x="1284" y="9709"/>
                  </a:lnTo>
                  <a:lnTo>
                    <a:pt x="1291" y="9792"/>
                  </a:lnTo>
                  <a:lnTo>
                    <a:pt x="1300" y="9875"/>
                  </a:lnTo>
                  <a:lnTo>
                    <a:pt x="1311" y="9957"/>
                  </a:lnTo>
                  <a:lnTo>
                    <a:pt x="1329" y="10009"/>
                  </a:lnTo>
                  <a:lnTo>
                    <a:pt x="1362" y="10116"/>
                  </a:lnTo>
                  <a:lnTo>
                    <a:pt x="1379" y="10168"/>
                  </a:lnTo>
                  <a:lnTo>
                    <a:pt x="1397" y="10213"/>
                  </a:lnTo>
                  <a:lnTo>
                    <a:pt x="1410" y="10248"/>
                  </a:lnTo>
                  <a:lnTo>
                    <a:pt x="1397" y="10213"/>
                  </a:lnTo>
                  <a:lnTo>
                    <a:pt x="1379" y="10167"/>
                  </a:lnTo>
                  <a:lnTo>
                    <a:pt x="1361" y="10116"/>
                  </a:lnTo>
                  <a:lnTo>
                    <a:pt x="1328" y="10009"/>
                  </a:lnTo>
                  <a:lnTo>
                    <a:pt x="1310" y="9957"/>
                  </a:lnTo>
                  <a:lnTo>
                    <a:pt x="1322" y="10030"/>
                  </a:lnTo>
                  <a:lnTo>
                    <a:pt x="1335" y="10104"/>
                  </a:lnTo>
                  <a:lnTo>
                    <a:pt x="1349" y="10178"/>
                  </a:lnTo>
                  <a:lnTo>
                    <a:pt x="1364" y="10253"/>
                  </a:lnTo>
                  <a:lnTo>
                    <a:pt x="1379" y="10326"/>
                  </a:lnTo>
                  <a:lnTo>
                    <a:pt x="1398" y="10393"/>
                  </a:lnTo>
                  <a:lnTo>
                    <a:pt x="1428" y="10475"/>
                  </a:lnTo>
                  <a:lnTo>
                    <a:pt x="1458" y="10556"/>
                  </a:lnTo>
                  <a:lnTo>
                    <a:pt x="1489" y="10636"/>
                  </a:lnTo>
                  <a:lnTo>
                    <a:pt x="1521" y="10715"/>
                  </a:lnTo>
                  <a:lnTo>
                    <a:pt x="1554" y="10792"/>
                  </a:lnTo>
                  <a:lnTo>
                    <a:pt x="1585" y="10792"/>
                  </a:lnTo>
                </a:path>
              </a:pathLst>
            </a:custGeom>
            <a:solidFill>
              <a:srgbClr val="76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0" y="1120"/>
              <a:ext cx="2152" cy="800"/>
            </a:xfrm>
            <a:custGeom>
              <a:avLst/>
              <a:gdLst>
                <a:gd name="T0" fmla="*/ 0 w 2152"/>
                <a:gd name="T1" fmla="+- 0 1120 1120"/>
                <a:gd name="T2" fmla="*/ 1120 h 800"/>
                <a:gd name="T3" fmla="*/ 0 w 2152"/>
                <a:gd name="T4" fmla="+- 0 1915 1120"/>
                <a:gd name="T5" fmla="*/ 1915 h 800"/>
                <a:gd name="T6" fmla="*/ 1606 w 2152"/>
                <a:gd name="T7" fmla="+- 0 1920 1120"/>
                <a:gd name="T8" fmla="*/ 1920 h 800"/>
                <a:gd name="T9" fmla="*/ 1764 w 2152"/>
                <a:gd name="T10" fmla="+- 0 1920 1120"/>
                <a:gd name="T11" fmla="*/ 1920 h 800"/>
                <a:gd name="T12" fmla="*/ 1771 w 2152"/>
                <a:gd name="T13" fmla="+- 0 1912 1120"/>
                <a:gd name="T14" fmla="*/ 1912 h 800"/>
                <a:gd name="T15" fmla="*/ 1774 w 2152"/>
                <a:gd name="T16" fmla="+- 0 1910 1120"/>
                <a:gd name="T17" fmla="*/ 1910 h 800"/>
                <a:gd name="T18" fmla="*/ 2140 w 2152"/>
                <a:gd name="T19" fmla="+- 0 1544 1120"/>
                <a:gd name="T20" fmla="*/ 1544 h 800"/>
                <a:gd name="T21" fmla="*/ 2151 w 2152"/>
                <a:gd name="T22" fmla="+- 0 1522 1120"/>
                <a:gd name="T23" fmla="*/ 1522 h 800"/>
                <a:gd name="T24" fmla="*/ 2148 w 2152"/>
                <a:gd name="T25" fmla="+- 0 1511 1120"/>
                <a:gd name="T26" fmla="*/ 1511 h 800"/>
                <a:gd name="T27" fmla="*/ 2140 w 2152"/>
                <a:gd name="T28" fmla="+- 0 1499 1120"/>
                <a:gd name="T29" fmla="*/ 1499 h 800"/>
                <a:gd name="T30" fmla="*/ 1779 w 2152"/>
                <a:gd name="T31" fmla="+- 0 1139 1120"/>
                <a:gd name="T32" fmla="*/ 1139 h 800"/>
                <a:gd name="T33" fmla="*/ 1771 w 2152"/>
                <a:gd name="T34" fmla="+- 0 1139 1120"/>
                <a:gd name="T35" fmla="*/ 1139 h 800"/>
                <a:gd name="T36" fmla="*/ 1771 w 2152"/>
                <a:gd name="T37" fmla="+- 0 1131 1120"/>
                <a:gd name="T38" fmla="*/ 1131 h 800"/>
                <a:gd name="T39" fmla="*/ 1764 w 2152"/>
                <a:gd name="T40" fmla="+- 0 1131 1120"/>
                <a:gd name="T41" fmla="*/ 1131 h 800"/>
                <a:gd name="T42" fmla="*/ 1757 w 2152"/>
                <a:gd name="T43" fmla="+- 0 1124 1120"/>
                <a:gd name="T44" fmla="*/ 1124 h 800"/>
                <a:gd name="T45" fmla="*/ 1606 w 2152"/>
                <a:gd name="T46" fmla="+- 0 1124 1120"/>
                <a:gd name="T47" fmla="*/ 1124 h 800"/>
                <a:gd name="T48" fmla="*/ 0 w 2152"/>
                <a:gd name="T49" fmla="+- 0 1120 1120"/>
                <a:gd name="T50" fmla="*/ 1120 h 8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</a:cxnLst>
              <a:rect l="0" t="0" r="r" b="b"/>
              <a:pathLst>
                <a:path w="2152" h="800">
                  <a:moveTo>
                    <a:pt x="0" y="0"/>
                  </a:moveTo>
                  <a:lnTo>
                    <a:pt x="0" y="795"/>
                  </a:lnTo>
                  <a:lnTo>
                    <a:pt x="1606" y="800"/>
                  </a:lnTo>
                  <a:lnTo>
                    <a:pt x="1764" y="800"/>
                  </a:lnTo>
                  <a:lnTo>
                    <a:pt x="1771" y="792"/>
                  </a:lnTo>
                  <a:lnTo>
                    <a:pt x="1774" y="790"/>
                  </a:lnTo>
                  <a:lnTo>
                    <a:pt x="2140" y="424"/>
                  </a:lnTo>
                  <a:lnTo>
                    <a:pt x="2151" y="402"/>
                  </a:lnTo>
                  <a:lnTo>
                    <a:pt x="2148" y="391"/>
                  </a:lnTo>
                  <a:lnTo>
                    <a:pt x="2140" y="379"/>
                  </a:lnTo>
                  <a:lnTo>
                    <a:pt x="1779" y="19"/>
                  </a:lnTo>
                  <a:lnTo>
                    <a:pt x="1771" y="19"/>
                  </a:lnTo>
                  <a:lnTo>
                    <a:pt x="1771" y="11"/>
                  </a:lnTo>
                  <a:lnTo>
                    <a:pt x="1764" y="11"/>
                  </a:lnTo>
                  <a:lnTo>
                    <a:pt x="1757" y="4"/>
                  </a:lnTo>
                  <a:lnTo>
                    <a:pt x="160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0"/>
              <a:ext cx="1192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571"/>
              <a:ext cx="12394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1752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1740"/>
              <a:ext cx="102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" y="1740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4673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4661"/>
              <a:ext cx="1186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" y="4661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5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7591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7579"/>
              <a:ext cx="34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7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7579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8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" y="2565"/>
              <a:ext cx="5897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" y="8123"/>
              <a:ext cx="5897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" y="5512"/>
              <a:ext cx="5897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092835" y="1519872"/>
            <a:ext cx="355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Οικοτουρισμός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Χιονοδρομικός/χειμερινων σπορ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Ορεινός/</a:t>
            </a:r>
            <a:r>
              <a:rPr lang="el-GR" b="1" baseline="0" dirty="0" smtClean="0"/>
              <a:t> ορειβατικός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1132782" y="3571182"/>
            <a:ext cx="2922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Αστικός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Πολιτιστικός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Θρησκευτικός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Εκπαιδευτικός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9521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Συνεδριακός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Εκθεσιακός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Τουρισμός</a:t>
            </a:r>
            <a:r>
              <a:rPr lang="el-GR" b="1" baseline="0" dirty="0" smtClean="0"/>
              <a:t> κινήτρων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baseline="0" dirty="0" smtClean="0"/>
              <a:t>Ατομικό επαγγελματικό ταξίδι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5702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719CB-A8D8-4D63-8F01-D10570CC4721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733" y="0"/>
            <a:ext cx="9144000" cy="6858000"/>
            <a:chOff x="0" y="0"/>
            <a:chExt cx="14400" cy="10800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10394"/>
              <a:ext cx="15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0" y="0"/>
              <a:ext cx="1585" cy="10800"/>
            </a:xfrm>
            <a:custGeom>
              <a:avLst/>
              <a:gdLst>
                <a:gd name="T0" fmla="*/ 0 w 1585"/>
                <a:gd name="T1" fmla="*/ 0 h 10800"/>
                <a:gd name="T2" fmla="*/ 288 w 1585"/>
                <a:gd name="T3" fmla="*/ 10800 h 10800"/>
                <a:gd name="T4" fmla="*/ 1318 w 1585"/>
                <a:gd name="T5" fmla="*/ 9450 h 10800"/>
                <a:gd name="T6" fmla="*/ 1312 w 1585"/>
                <a:gd name="T7" fmla="*/ 9338 h 10800"/>
                <a:gd name="T8" fmla="*/ 1311 w 1585"/>
                <a:gd name="T9" fmla="*/ 9233 h 10800"/>
                <a:gd name="T10" fmla="*/ 1292 w 1585"/>
                <a:gd name="T11" fmla="*/ 9159 h 10800"/>
                <a:gd name="T12" fmla="*/ 1268 w 1585"/>
                <a:gd name="T13" fmla="*/ 9091 h 10800"/>
                <a:gd name="T14" fmla="*/ 1278 w 1585"/>
                <a:gd name="T15" fmla="*/ 9324 h 10800"/>
                <a:gd name="T16" fmla="*/ 1293 w 1585"/>
                <a:gd name="T17" fmla="*/ 9367 h 10800"/>
                <a:gd name="T18" fmla="*/ 1312 w 1585"/>
                <a:gd name="T19" fmla="*/ 9428 h 10800"/>
                <a:gd name="T20" fmla="*/ 1585 w 1585"/>
                <a:gd name="T21" fmla="*/ 10792 h 10800"/>
                <a:gd name="T22" fmla="*/ 1533 w 1585"/>
                <a:gd name="T23" fmla="*/ 10647 h 10800"/>
                <a:gd name="T24" fmla="*/ 1487 w 1585"/>
                <a:gd name="T25" fmla="*/ 10499 h 10800"/>
                <a:gd name="T26" fmla="*/ 1448 w 1585"/>
                <a:gd name="T27" fmla="*/ 10348 h 10800"/>
                <a:gd name="T28" fmla="*/ 1444 w 1585"/>
                <a:gd name="T29" fmla="*/ 10338 h 10800"/>
                <a:gd name="T30" fmla="*/ 1435 w 1585"/>
                <a:gd name="T31" fmla="*/ 10304 h 10800"/>
                <a:gd name="T32" fmla="*/ 1401 w 1585"/>
                <a:gd name="T33" fmla="*/ 10151 h 10800"/>
                <a:gd name="T34" fmla="*/ 1373 w 1585"/>
                <a:gd name="T35" fmla="*/ 9997 h 10800"/>
                <a:gd name="T36" fmla="*/ 1350 w 1585"/>
                <a:gd name="T37" fmla="*/ 9842 h 10800"/>
                <a:gd name="T38" fmla="*/ 1333 w 1585"/>
                <a:gd name="T39" fmla="*/ 9687 h 10800"/>
                <a:gd name="T40" fmla="*/ 1321 w 1585"/>
                <a:gd name="T41" fmla="*/ 9531 h 10800"/>
                <a:gd name="T42" fmla="*/ 1312 w 1585"/>
                <a:gd name="T43" fmla="*/ 9431 h 10800"/>
                <a:gd name="T44" fmla="*/ 1292 w 1585"/>
                <a:gd name="T45" fmla="*/ 9370 h 10800"/>
                <a:gd name="T46" fmla="*/ 1278 w 1585"/>
                <a:gd name="T47" fmla="*/ 9325 h 10800"/>
                <a:gd name="T48" fmla="*/ 1268 w 1585"/>
                <a:gd name="T49" fmla="*/ 9372 h 10800"/>
                <a:gd name="T50" fmla="*/ 1273 w 1585"/>
                <a:gd name="T51" fmla="*/ 9541 h 10800"/>
                <a:gd name="T52" fmla="*/ 1284 w 1585"/>
                <a:gd name="T53" fmla="*/ 9709 h 10800"/>
                <a:gd name="T54" fmla="*/ 1300 w 1585"/>
                <a:gd name="T55" fmla="*/ 9875 h 10800"/>
                <a:gd name="T56" fmla="*/ 1329 w 1585"/>
                <a:gd name="T57" fmla="*/ 10009 h 10800"/>
                <a:gd name="T58" fmla="*/ 1379 w 1585"/>
                <a:gd name="T59" fmla="*/ 10168 h 10800"/>
                <a:gd name="T60" fmla="*/ 1410 w 1585"/>
                <a:gd name="T61" fmla="*/ 10248 h 10800"/>
                <a:gd name="T62" fmla="*/ 1379 w 1585"/>
                <a:gd name="T63" fmla="*/ 10167 h 10800"/>
                <a:gd name="T64" fmla="*/ 1328 w 1585"/>
                <a:gd name="T65" fmla="*/ 10009 h 10800"/>
                <a:gd name="T66" fmla="*/ 1322 w 1585"/>
                <a:gd name="T67" fmla="*/ 10030 h 10800"/>
                <a:gd name="T68" fmla="*/ 1349 w 1585"/>
                <a:gd name="T69" fmla="*/ 10178 h 10800"/>
                <a:gd name="T70" fmla="*/ 1379 w 1585"/>
                <a:gd name="T71" fmla="*/ 10326 h 10800"/>
                <a:gd name="T72" fmla="*/ 1428 w 1585"/>
                <a:gd name="T73" fmla="*/ 10475 h 10800"/>
                <a:gd name="T74" fmla="*/ 1489 w 1585"/>
                <a:gd name="T75" fmla="*/ 10636 h 10800"/>
                <a:gd name="T76" fmla="*/ 1554 w 1585"/>
                <a:gd name="T77" fmla="*/ 10792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5" h="10800">
                  <a:moveTo>
                    <a:pt x="288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288" y="10800"/>
                  </a:lnTo>
                  <a:lnTo>
                    <a:pt x="288" y="0"/>
                  </a:lnTo>
                  <a:moveTo>
                    <a:pt x="1318" y="9450"/>
                  </a:moveTo>
                  <a:lnTo>
                    <a:pt x="1314" y="9394"/>
                  </a:lnTo>
                  <a:lnTo>
                    <a:pt x="1312" y="9338"/>
                  </a:lnTo>
                  <a:lnTo>
                    <a:pt x="1311" y="9285"/>
                  </a:lnTo>
                  <a:lnTo>
                    <a:pt x="1311" y="9233"/>
                  </a:lnTo>
                  <a:lnTo>
                    <a:pt x="1302" y="9195"/>
                  </a:lnTo>
                  <a:lnTo>
                    <a:pt x="1292" y="9159"/>
                  </a:lnTo>
                  <a:lnTo>
                    <a:pt x="1280" y="9124"/>
                  </a:lnTo>
                  <a:lnTo>
                    <a:pt x="1268" y="9091"/>
                  </a:lnTo>
                  <a:lnTo>
                    <a:pt x="1268" y="9285"/>
                  </a:lnTo>
                  <a:lnTo>
                    <a:pt x="1278" y="9324"/>
                  </a:lnTo>
                  <a:lnTo>
                    <a:pt x="1284" y="9345"/>
                  </a:lnTo>
                  <a:lnTo>
                    <a:pt x="1293" y="9367"/>
                  </a:lnTo>
                  <a:lnTo>
                    <a:pt x="1298" y="9389"/>
                  </a:lnTo>
                  <a:lnTo>
                    <a:pt x="1312" y="9428"/>
                  </a:lnTo>
                  <a:lnTo>
                    <a:pt x="1318" y="9450"/>
                  </a:lnTo>
                  <a:moveTo>
                    <a:pt x="1585" y="10792"/>
                  </a:moveTo>
                  <a:lnTo>
                    <a:pt x="1558" y="10720"/>
                  </a:lnTo>
                  <a:lnTo>
                    <a:pt x="1533" y="10647"/>
                  </a:lnTo>
                  <a:lnTo>
                    <a:pt x="1509" y="10573"/>
                  </a:lnTo>
                  <a:lnTo>
                    <a:pt x="1487" y="10499"/>
                  </a:lnTo>
                  <a:lnTo>
                    <a:pt x="1467" y="10423"/>
                  </a:lnTo>
                  <a:lnTo>
                    <a:pt x="1448" y="10348"/>
                  </a:lnTo>
                  <a:lnTo>
                    <a:pt x="1446" y="10345"/>
                  </a:lnTo>
                  <a:lnTo>
                    <a:pt x="1444" y="10338"/>
                  </a:lnTo>
                  <a:lnTo>
                    <a:pt x="1439" y="10315"/>
                  </a:lnTo>
                  <a:lnTo>
                    <a:pt x="1435" y="10304"/>
                  </a:lnTo>
                  <a:lnTo>
                    <a:pt x="1417" y="10228"/>
                  </a:lnTo>
                  <a:lnTo>
                    <a:pt x="1401" y="10151"/>
                  </a:lnTo>
                  <a:lnTo>
                    <a:pt x="1386" y="10074"/>
                  </a:lnTo>
                  <a:lnTo>
                    <a:pt x="1373" y="9997"/>
                  </a:lnTo>
                  <a:lnTo>
                    <a:pt x="1361" y="9920"/>
                  </a:lnTo>
                  <a:lnTo>
                    <a:pt x="1350" y="9842"/>
                  </a:lnTo>
                  <a:lnTo>
                    <a:pt x="1341" y="9764"/>
                  </a:lnTo>
                  <a:lnTo>
                    <a:pt x="1333" y="9687"/>
                  </a:lnTo>
                  <a:lnTo>
                    <a:pt x="1326" y="9609"/>
                  </a:lnTo>
                  <a:lnTo>
                    <a:pt x="1321" y="9531"/>
                  </a:lnTo>
                  <a:lnTo>
                    <a:pt x="1317" y="9453"/>
                  </a:lnTo>
                  <a:lnTo>
                    <a:pt x="1312" y="9431"/>
                  </a:lnTo>
                  <a:lnTo>
                    <a:pt x="1298" y="9391"/>
                  </a:lnTo>
                  <a:lnTo>
                    <a:pt x="1292" y="9370"/>
                  </a:lnTo>
                  <a:lnTo>
                    <a:pt x="1284" y="9347"/>
                  </a:lnTo>
                  <a:lnTo>
                    <a:pt x="1278" y="9325"/>
                  </a:lnTo>
                  <a:lnTo>
                    <a:pt x="1268" y="9287"/>
                  </a:lnTo>
                  <a:lnTo>
                    <a:pt x="1268" y="9372"/>
                  </a:lnTo>
                  <a:lnTo>
                    <a:pt x="1270" y="9456"/>
                  </a:lnTo>
                  <a:lnTo>
                    <a:pt x="1273" y="9541"/>
                  </a:lnTo>
                  <a:lnTo>
                    <a:pt x="1278" y="9625"/>
                  </a:lnTo>
                  <a:lnTo>
                    <a:pt x="1284" y="9709"/>
                  </a:lnTo>
                  <a:lnTo>
                    <a:pt x="1291" y="9792"/>
                  </a:lnTo>
                  <a:lnTo>
                    <a:pt x="1300" y="9875"/>
                  </a:lnTo>
                  <a:lnTo>
                    <a:pt x="1311" y="9957"/>
                  </a:lnTo>
                  <a:lnTo>
                    <a:pt x="1329" y="10009"/>
                  </a:lnTo>
                  <a:lnTo>
                    <a:pt x="1362" y="10116"/>
                  </a:lnTo>
                  <a:lnTo>
                    <a:pt x="1379" y="10168"/>
                  </a:lnTo>
                  <a:lnTo>
                    <a:pt x="1397" y="10213"/>
                  </a:lnTo>
                  <a:lnTo>
                    <a:pt x="1410" y="10248"/>
                  </a:lnTo>
                  <a:lnTo>
                    <a:pt x="1397" y="10213"/>
                  </a:lnTo>
                  <a:lnTo>
                    <a:pt x="1379" y="10167"/>
                  </a:lnTo>
                  <a:lnTo>
                    <a:pt x="1361" y="10116"/>
                  </a:lnTo>
                  <a:lnTo>
                    <a:pt x="1328" y="10009"/>
                  </a:lnTo>
                  <a:lnTo>
                    <a:pt x="1310" y="9957"/>
                  </a:lnTo>
                  <a:lnTo>
                    <a:pt x="1322" y="10030"/>
                  </a:lnTo>
                  <a:lnTo>
                    <a:pt x="1335" y="10104"/>
                  </a:lnTo>
                  <a:lnTo>
                    <a:pt x="1349" y="10178"/>
                  </a:lnTo>
                  <a:lnTo>
                    <a:pt x="1364" y="10253"/>
                  </a:lnTo>
                  <a:lnTo>
                    <a:pt x="1379" y="10326"/>
                  </a:lnTo>
                  <a:lnTo>
                    <a:pt x="1398" y="10393"/>
                  </a:lnTo>
                  <a:lnTo>
                    <a:pt x="1428" y="10475"/>
                  </a:lnTo>
                  <a:lnTo>
                    <a:pt x="1458" y="10556"/>
                  </a:lnTo>
                  <a:lnTo>
                    <a:pt x="1489" y="10636"/>
                  </a:lnTo>
                  <a:lnTo>
                    <a:pt x="1521" y="10715"/>
                  </a:lnTo>
                  <a:lnTo>
                    <a:pt x="1554" y="10792"/>
                  </a:lnTo>
                  <a:lnTo>
                    <a:pt x="1585" y="10792"/>
                  </a:lnTo>
                </a:path>
              </a:pathLst>
            </a:custGeom>
            <a:solidFill>
              <a:srgbClr val="76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0" y="1120"/>
              <a:ext cx="2152" cy="800"/>
            </a:xfrm>
            <a:custGeom>
              <a:avLst/>
              <a:gdLst>
                <a:gd name="T0" fmla="*/ 0 w 2152"/>
                <a:gd name="T1" fmla="+- 0 1120 1120"/>
                <a:gd name="T2" fmla="*/ 1120 h 800"/>
                <a:gd name="T3" fmla="*/ 0 w 2152"/>
                <a:gd name="T4" fmla="+- 0 1915 1120"/>
                <a:gd name="T5" fmla="*/ 1915 h 800"/>
                <a:gd name="T6" fmla="*/ 1606 w 2152"/>
                <a:gd name="T7" fmla="+- 0 1920 1120"/>
                <a:gd name="T8" fmla="*/ 1920 h 800"/>
                <a:gd name="T9" fmla="*/ 1764 w 2152"/>
                <a:gd name="T10" fmla="+- 0 1920 1120"/>
                <a:gd name="T11" fmla="*/ 1920 h 800"/>
                <a:gd name="T12" fmla="*/ 1771 w 2152"/>
                <a:gd name="T13" fmla="+- 0 1912 1120"/>
                <a:gd name="T14" fmla="*/ 1912 h 800"/>
                <a:gd name="T15" fmla="*/ 1774 w 2152"/>
                <a:gd name="T16" fmla="+- 0 1910 1120"/>
                <a:gd name="T17" fmla="*/ 1910 h 800"/>
                <a:gd name="T18" fmla="*/ 2140 w 2152"/>
                <a:gd name="T19" fmla="+- 0 1544 1120"/>
                <a:gd name="T20" fmla="*/ 1544 h 800"/>
                <a:gd name="T21" fmla="*/ 2151 w 2152"/>
                <a:gd name="T22" fmla="+- 0 1522 1120"/>
                <a:gd name="T23" fmla="*/ 1522 h 800"/>
                <a:gd name="T24" fmla="*/ 2148 w 2152"/>
                <a:gd name="T25" fmla="+- 0 1511 1120"/>
                <a:gd name="T26" fmla="*/ 1511 h 800"/>
                <a:gd name="T27" fmla="*/ 2140 w 2152"/>
                <a:gd name="T28" fmla="+- 0 1499 1120"/>
                <a:gd name="T29" fmla="*/ 1499 h 800"/>
                <a:gd name="T30" fmla="*/ 1779 w 2152"/>
                <a:gd name="T31" fmla="+- 0 1139 1120"/>
                <a:gd name="T32" fmla="*/ 1139 h 800"/>
                <a:gd name="T33" fmla="*/ 1771 w 2152"/>
                <a:gd name="T34" fmla="+- 0 1139 1120"/>
                <a:gd name="T35" fmla="*/ 1139 h 800"/>
                <a:gd name="T36" fmla="*/ 1771 w 2152"/>
                <a:gd name="T37" fmla="+- 0 1131 1120"/>
                <a:gd name="T38" fmla="*/ 1131 h 800"/>
                <a:gd name="T39" fmla="*/ 1764 w 2152"/>
                <a:gd name="T40" fmla="+- 0 1131 1120"/>
                <a:gd name="T41" fmla="*/ 1131 h 800"/>
                <a:gd name="T42" fmla="*/ 1757 w 2152"/>
                <a:gd name="T43" fmla="+- 0 1124 1120"/>
                <a:gd name="T44" fmla="*/ 1124 h 800"/>
                <a:gd name="T45" fmla="*/ 1606 w 2152"/>
                <a:gd name="T46" fmla="+- 0 1124 1120"/>
                <a:gd name="T47" fmla="*/ 1124 h 800"/>
                <a:gd name="T48" fmla="*/ 0 w 2152"/>
                <a:gd name="T49" fmla="+- 0 1120 1120"/>
                <a:gd name="T50" fmla="*/ 1120 h 8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</a:cxnLst>
              <a:rect l="0" t="0" r="r" b="b"/>
              <a:pathLst>
                <a:path w="2152" h="800">
                  <a:moveTo>
                    <a:pt x="0" y="0"/>
                  </a:moveTo>
                  <a:lnTo>
                    <a:pt x="0" y="795"/>
                  </a:lnTo>
                  <a:lnTo>
                    <a:pt x="1606" y="800"/>
                  </a:lnTo>
                  <a:lnTo>
                    <a:pt x="1764" y="800"/>
                  </a:lnTo>
                  <a:lnTo>
                    <a:pt x="1771" y="792"/>
                  </a:lnTo>
                  <a:lnTo>
                    <a:pt x="1774" y="790"/>
                  </a:lnTo>
                  <a:lnTo>
                    <a:pt x="2140" y="424"/>
                  </a:lnTo>
                  <a:lnTo>
                    <a:pt x="2151" y="402"/>
                  </a:lnTo>
                  <a:lnTo>
                    <a:pt x="2148" y="391"/>
                  </a:lnTo>
                  <a:lnTo>
                    <a:pt x="2140" y="379"/>
                  </a:lnTo>
                  <a:lnTo>
                    <a:pt x="1779" y="19"/>
                  </a:lnTo>
                  <a:lnTo>
                    <a:pt x="1771" y="19"/>
                  </a:lnTo>
                  <a:lnTo>
                    <a:pt x="1771" y="11"/>
                  </a:lnTo>
                  <a:lnTo>
                    <a:pt x="1764" y="11"/>
                  </a:lnTo>
                  <a:lnTo>
                    <a:pt x="1757" y="4"/>
                  </a:lnTo>
                  <a:lnTo>
                    <a:pt x="160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0"/>
              <a:ext cx="1192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571"/>
              <a:ext cx="12506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2090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2078"/>
              <a:ext cx="784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" y="2078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5594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5582"/>
              <a:ext cx="61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" y="5582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3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" y="2792"/>
              <a:ext cx="6010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4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" y="6648"/>
              <a:ext cx="6350" cy="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51757" y="1916832"/>
            <a:ext cx="3953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Θαλάσσιος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Yachting</a:t>
            </a:r>
            <a:r>
              <a:rPr lang="el-GR" b="1" baseline="0" dirty="0" smtClean="0"/>
              <a:t> και ιστιοπλοία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baseline="0" dirty="0" smtClean="0"/>
              <a:t>Κρουαζιέρα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baseline="0" dirty="0" smtClean="0"/>
              <a:t>Θαλάσσια σπορ / Ναυταθλητισμός</a:t>
            </a:r>
            <a:endParaRPr lang="el-GR" b="1" dirty="0"/>
          </a:p>
        </p:txBody>
      </p:sp>
      <p:sp>
        <p:nvSpPr>
          <p:cNvPr id="8" name="Rectangle 7"/>
          <p:cNvSpPr/>
          <p:nvPr/>
        </p:nvSpPr>
        <p:spPr>
          <a:xfrm>
            <a:off x="547328" y="4221480"/>
            <a:ext cx="3735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Ιαματικός / θεραπευτικός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Ιατρικός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Ευεξίας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Ατόμων</a:t>
            </a:r>
            <a:r>
              <a:rPr lang="el-GR" b="1" baseline="0" dirty="0" smtClean="0"/>
              <a:t> με ειδικές ανάγκες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baseline="0" dirty="0" smtClean="0"/>
              <a:t>Ατόμων 3</a:t>
            </a:r>
            <a:r>
              <a:rPr lang="el-GR" b="1" baseline="30000" dirty="0" smtClean="0"/>
              <a:t>ης</a:t>
            </a:r>
            <a:r>
              <a:rPr lang="el-GR" b="1" baseline="0" dirty="0" smtClean="0"/>
              <a:t> ηλικίας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9793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719CB-A8D8-4D63-8F01-D10570CC4721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696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10394"/>
              <a:ext cx="15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5"/>
            <p:cNvSpPr>
              <a:spLocks/>
            </p:cNvSpPr>
            <p:nvPr/>
          </p:nvSpPr>
          <p:spPr bwMode="auto">
            <a:xfrm>
              <a:off x="0" y="0"/>
              <a:ext cx="1585" cy="10800"/>
            </a:xfrm>
            <a:custGeom>
              <a:avLst/>
              <a:gdLst>
                <a:gd name="T0" fmla="*/ 0 w 1585"/>
                <a:gd name="T1" fmla="*/ 0 h 10800"/>
                <a:gd name="T2" fmla="*/ 288 w 1585"/>
                <a:gd name="T3" fmla="*/ 10800 h 10800"/>
                <a:gd name="T4" fmla="*/ 1318 w 1585"/>
                <a:gd name="T5" fmla="*/ 9450 h 10800"/>
                <a:gd name="T6" fmla="*/ 1312 w 1585"/>
                <a:gd name="T7" fmla="*/ 9338 h 10800"/>
                <a:gd name="T8" fmla="*/ 1311 w 1585"/>
                <a:gd name="T9" fmla="*/ 9233 h 10800"/>
                <a:gd name="T10" fmla="*/ 1292 w 1585"/>
                <a:gd name="T11" fmla="*/ 9159 h 10800"/>
                <a:gd name="T12" fmla="*/ 1268 w 1585"/>
                <a:gd name="T13" fmla="*/ 9091 h 10800"/>
                <a:gd name="T14" fmla="*/ 1278 w 1585"/>
                <a:gd name="T15" fmla="*/ 9324 h 10800"/>
                <a:gd name="T16" fmla="*/ 1293 w 1585"/>
                <a:gd name="T17" fmla="*/ 9367 h 10800"/>
                <a:gd name="T18" fmla="*/ 1312 w 1585"/>
                <a:gd name="T19" fmla="*/ 9428 h 10800"/>
                <a:gd name="T20" fmla="*/ 1585 w 1585"/>
                <a:gd name="T21" fmla="*/ 10792 h 10800"/>
                <a:gd name="T22" fmla="*/ 1533 w 1585"/>
                <a:gd name="T23" fmla="*/ 10647 h 10800"/>
                <a:gd name="T24" fmla="*/ 1487 w 1585"/>
                <a:gd name="T25" fmla="*/ 10499 h 10800"/>
                <a:gd name="T26" fmla="*/ 1448 w 1585"/>
                <a:gd name="T27" fmla="*/ 10348 h 10800"/>
                <a:gd name="T28" fmla="*/ 1444 w 1585"/>
                <a:gd name="T29" fmla="*/ 10338 h 10800"/>
                <a:gd name="T30" fmla="*/ 1435 w 1585"/>
                <a:gd name="T31" fmla="*/ 10304 h 10800"/>
                <a:gd name="T32" fmla="*/ 1401 w 1585"/>
                <a:gd name="T33" fmla="*/ 10151 h 10800"/>
                <a:gd name="T34" fmla="*/ 1373 w 1585"/>
                <a:gd name="T35" fmla="*/ 9997 h 10800"/>
                <a:gd name="T36" fmla="*/ 1350 w 1585"/>
                <a:gd name="T37" fmla="*/ 9842 h 10800"/>
                <a:gd name="T38" fmla="*/ 1333 w 1585"/>
                <a:gd name="T39" fmla="*/ 9687 h 10800"/>
                <a:gd name="T40" fmla="*/ 1321 w 1585"/>
                <a:gd name="T41" fmla="*/ 9531 h 10800"/>
                <a:gd name="T42" fmla="*/ 1312 w 1585"/>
                <a:gd name="T43" fmla="*/ 9431 h 10800"/>
                <a:gd name="T44" fmla="*/ 1292 w 1585"/>
                <a:gd name="T45" fmla="*/ 9370 h 10800"/>
                <a:gd name="T46" fmla="*/ 1278 w 1585"/>
                <a:gd name="T47" fmla="*/ 9325 h 10800"/>
                <a:gd name="T48" fmla="*/ 1268 w 1585"/>
                <a:gd name="T49" fmla="*/ 9372 h 10800"/>
                <a:gd name="T50" fmla="*/ 1273 w 1585"/>
                <a:gd name="T51" fmla="*/ 9541 h 10800"/>
                <a:gd name="T52" fmla="*/ 1284 w 1585"/>
                <a:gd name="T53" fmla="*/ 9709 h 10800"/>
                <a:gd name="T54" fmla="*/ 1300 w 1585"/>
                <a:gd name="T55" fmla="*/ 9875 h 10800"/>
                <a:gd name="T56" fmla="*/ 1329 w 1585"/>
                <a:gd name="T57" fmla="*/ 10009 h 10800"/>
                <a:gd name="T58" fmla="*/ 1379 w 1585"/>
                <a:gd name="T59" fmla="*/ 10168 h 10800"/>
                <a:gd name="T60" fmla="*/ 1410 w 1585"/>
                <a:gd name="T61" fmla="*/ 10248 h 10800"/>
                <a:gd name="T62" fmla="*/ 1379 w 1585"/>
                <a:gd name="T63" fmla="*/ 10167 h 10800"/>
                <a:gd name="T64" fmla="*/ 1328 w 1585"/>
                <a:gd name="T65" fmla="*/ 10009 h 10800"/>
                <a:gd name="T66" fmla="*/ 1322 w 1585"/>
                <a:gd name="T67" fmla="*/ 10030 h 10800"/>
                <a:gd name="T68" fmla="*/ 1349 w 1585"/>
                <a:gd name="T69" fmla="*/ 10178 h 10800"/>
                <a:gd name="T70" fmla="*/ 1379 w 1585"/>
                <a:gd name="T71" fmla="*/ 10326 h 10800"/>
                <a:gd name="T72" fmla="*/ 1428 w 1585"/>
                <a:gd name="T73" fmla="*/ 10475 h 10800"/>
                <a:gd name="T74" fmla="*/ 1489 w 1585"/>
                <a:gd name="T75" fmla="*/ 10636 h 10800"/>
                <a:gd name="T76" fmla="*/ 1554 w 1585"/>
                <a:gd name="T77" fmla="*/ 10792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5" h="10800">
                  <a:moveTo>
                    <a:pt x="288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288" y="10800"/>
                  </a:lnTo>
                  <a:lnTo>
                    <a:pt x="288" y="0"/>
                  </a:lnTo>
                  <a:moveTo>
                    <a:pt x="1318" y="9450"/>
                  </a:moveTo>
                  <a:lnTo>
                    <a:pt x="1314" y="9394"/>
                  </a:lnTo>
                  <a:lnTo>
                    <a:pt x="1312" y="9338"/>
                  </a:lnTo>
                  <a:lnTo>
                    <a:pt x="1311" y="9285"/>
                  </a:lnTo>
                  <a:lnTo>
                    <a:pt x="1311" y="9233"/>
                  </a:lnTo>
                  <a:lnTo>
                    <a:pt x="1302" y="9195"/>
                  </a:lnTo>
                  <a:lnTo>
                    <a:pt x="1292" y="9159"/>
                  </a:lnTo>
                  <a:lnTo>
                    <a:pt x="1280" y="9124"/>
                  </a:lnTo>
                  <a:lnTo>
                    <a:pt x="1268" y="9091"/>
                  </a:lnTo>
                  <a:lnTo>
                    <a:pt x="1268" y="9285"/>
                  </a:lnTo>
                  <a:lnTo>
                    <a:pt x="1278" y="9324"/>
                  </a:lnTo>
                  <a:lnTo>
                    <a:pt x="1284" y="9345"/>
                  </a:lnTo>
                  <a:lnTo>
                    <a:pt x="1293" y="9367"/>
                  </a:lnTo>
                  <a:lnTo>
                    <a:pt x="1298" y="9389"/>
                  </a:lnTo>
                  <a:lnTo>
                    <a:pt x="1312" y="9428"/>
                  </a:lnTo>
                  <a:lnTo>
                    <a:pt x="1318" y="9450"/>
                  </a:lnTo>
                  <a:moveTo>
                    <a:pt x="1585" y="10792"/>
                  </a:moveTo>
                  <a:lnTo>
                    <a:pt x="1558" y="10720"/>
                  </a:lnTo>
                  <a:lnTo>
                    <a:pt x="1533" y="10647"/>
                  </a:lnTo>
                  <a:lnTo>
                    <a:pt x="1509" y="10573"/>
                  </a:lnTo>
                  <a:lnTo>
                    <a:pt x="1487" y="10499"/>
                  </a:lnTo>
                  <a:lnTo>
                    <a:pt x="1467" y="10423"/>
                  </a:lnTo>
                  <a:lnTo>
                    <a:pt x="1448" y="10348"/>
                  </a:lnTo>
                  <a:lnTo>
                    <a:pt x="1446" y="10345"/>
                  </a:lnTo>
                  <a:lnTo>
                    <a:pt x="1444" y="10338"/>
                  </a:lnTo>
                  <a:lnTo>
                    <a:pt x="1439" y="10315"/>
                  </a:lnTo>
                  <a:lnTo>
                    <a:pt x="1435" y="10304"/>
                  </a:lnTo>
                  <a:lnTo>
                    <a:pt x="1417" y="10228"/>
                  </a:lnTo>
                  <a:lnTo>
                    <a:pt x="1401" y="10151"/>
                  </a:lnTo>
                  <a:lnTo>
                    <a:pt x="1386" y="10074"/>
                  </a:lnTo>
                  <a:lnTo>
                    <a:pt x="1373" y="9997"/>
                  </a:lnTo>
                  <a:lnTo>
                    <a:pt x="1361" y="9920"/>
                  </a:lnTo>
                  <a:lnTo>
                    <a:pt x="1350" y="9842"/>
                  </a:lnTo>
                  <a:lnTo>
                    <a:pt x="1341" y="9764"/>
                  </a:lnTo>
                  <a:lnTo>
                    <a:pt x="1333" y="9687"/>
                  </a:lnTo>
                  <a:lnTo>
                    <a:pt x="1326" y="9609"/>
                  </a:lnTo>
                  <a:lnTo>
                    <a:pt x="1321" y="9531"/>
                  </a:lnTo>
                  <a:lnTo>
                    <a:pt x="1317" y="9453"/>
                  </a:lnTo>
                  <a:lnTo>
                    <a:pt x="1312" y="9431"/>
                  </a:lnTo>
                  <a:lnTo>
                    <a:pt x="1298" y="9391"/>
                  </a:lnTo>
                  <a:lnTo>
                    <a:pt x="1292" y="9370"/>
                  </a:lnTo>
                  <a:lnTo>
                    <a:pt x="1284" y="9347"/>
                  </a:lnTo>
                  <a:lnTo>
                    <a:pt x="1278" y="9325"/>
                  </a:lnTo>
                  <a:lnTo>
                    <a:pt x="1268" y="9287"/>
                  </a:lnTo>
                  <a:lnTo>
                    <a:pt x="1268" y="9372"/>
                  </a:lnTo>
                  <a:lnTo>
                    <a:pt x="1270" y="9456"/>
                  </a:lnTo>
                  <a:lnTo>
                    <a:pt x="1273" y="9541"/>
                  </a:lnTo>
                  <a:lnTo>
                    <a:pt x="1278" y="9625"/>
                  </a:lnTo>
                  <a:lnTo>
                    <a:pt x="1284" y="9709"/>
                  </a:lnTo>
                  <a:lnTo>
                    <a:pt x="1291" y="9792"/>
                  </a:lnTo>
                  <a:lnTo>
                    <a:pt x="1300" y="9875"/>
                  </a:lnTo>
                  <a:lnTo>
                    <a:pt x="1311" y="9957"/>
                  </a:lnTo>
                  <a:lnTo>
                    <a:pt x="1329" y="10009"/>
                  </a:lnTo>
                  <a:lnTo>
                    <a:pt x="1362" y="10116"/>
                  </a:lnTo>
                  <a:lnTo>
                    <a:pt x="1379" y="10168"/>
                  </a:lnTo>
                  <a:lnTo>
                    <a:pt x="1397" y="10213"/>
                  </a:lnTo>
                  <a:lnTo>
                    <a:pt x="1410" y="10248"/>
                  </a:lnTo>
                  <a:lnTo>
                    <a:pt x="1397" y="10213"/>
                  </a:lnTo>
                  <a:lnTo>
                    <a:pt x="1379" y="10167"/>
                  </a:lnTo>
                  <a:lnTo>
                    <a:pt x="1361" y="10116"/>
                  </a:lnTo>
                  <a:lnTo>
                    <a:pt x="1328" y="10009"/>
                  </a:lnTo>
                  <a:lnTo>
                    <a:pt x="1310" y="9957"/>
                  </a:lnTo>
                  <a:lnTo>
                    <a:pt x="1322" y="10030"/>
                  </a:lnTo>
                  <a:lnTo>
                    <a:pt x="1335" y="10104"/>
                  </a:lnTo>
                  <a:lnTo>
                    <a:pt x="1349" y="10178"/>
                  </a:lnTo>
                  <a:lnTo>
                    <a:pt x="1364" y="10253"/>
                  </a:lnTo>
                  <a:lnTo>
                    <a:pt x="1379" y="10326"/>
                  </a:lnTo>
                  <a:lnTo>
                    <a:pt x="1398" y="10393"/>
                  </a:lnTo>
                  <a:lnTo>
                    <a:pt x="1428" y="10475"/>
                  </a:lnTo>
                  <a:lnTo>
                    <a:pt x="1458" y="10556"/>
                  </a:lnTo>
                  <a:lnTo>
                    <a:pt x="1489" y="10636"/>
                  </a:lnTo>
                  <a:lnTo>
                    <a:pt x="1521" y="10715"/>
                  </a:lnTo>
                  <a:lnTo>
                    <a:pt x="1554" y="10792"/>
                  </a:lnTo>
                  <a:lnTo>
                    <a:pt x="1585" y="10792"/>
                  </a:lnTo>
                </a:path>
              </a:pathLst>
            </a:custGeom>
            <a:solidFill>
              <a:srgbClr val="76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0" y="1120"/>
              <a:ext cx="2152" cy="800"/>
            </a:xfrm>
            <a:custGeom>
              <a:avLst/>
              <a:gdLst>
                <a:gd name="T0" fmla="*/ 0 w 2152"/>
                <a:gd name="T1" fmla="+- 0 1120 1120"/>
                <a:gd name="T2" fmla="*/ 1120 h 800"/>
                <a:gd name="T3" fmla="*/ 0 w 2152"/>
                <a:gd name="T4" fmla="+- 0 1915 1120"/>
                <a:gd name="T5" fmla="*/ 1915 h 800"/>
                <a:gd name="T6" fmla="*/ 1606 w 2152"/>
                <a:gd name="T7" fmla="+- 0 1920 1120"/>
                <a:gd name="T8" fmla="*/ 1920 h 800"/>
                <a:gd name="T9" fmla="*/ 1764 w 2152"/>
                <a:gd name="T10" fmla="+- 0 1920 1120"/>
                <a:gd name="T11" fmla="*/ 1920 h 800"/>
                <a:gd name="T12" fmla="*/ 1771 w 2152"/>
                <a:gd name="T13" fmla="+- 0 1912 1120"/>
                <a:gd name="T14" fmla="*/ 1912 h 800"/>
                <a:gd name="T15" fmla="*/ 1774 w 2152"/>
                <a:gd name="T16" fmla="+- 0 1910 1120"/>
                <a:gd name="T17" fmla="*/ 1910 h 800"/>
                <a:gd name="T18" fmla="*/ 2140 w 2152"/>
                <a:gd name="T19" fmla="+- 0 1544 1120"/>
                <a:gd name="T20" fmla="*/ 1544 h 800"/>
                <a:gd name="T21" fmla="*/ 2151 w 2152"/>
                <a:gd name="T22" fmla="+- 0 1522 1120"/>
                <a:gd name="T23" fmla="*/ 1522 h 800"/>
                <a:gd name="T24" fmla="*/ 2148 w 2152"/>
                <a:gd name="T25" fmla="+- 0 1511 1120"/>
                <a:gd name="T26" fmla="*/ 1511 h 800"/>
                <a:gd name="T27" fmla="*/ 2140 w 2152"/>
                <a:gd name="T28" fmla="+- 0 1499 1120"/>
                <a:gd name="T29" fmla="*/ 1499 h 800"/>
                <a:gd name="T30" fmla="*/ 1779 w 2152"/>
                <a:gd name="T31" fmla="+- 0 1139 1120"/>
                <a:gd name="T32" fmla="*/ 1139 h 800"/>
                <a:gd name="T33" fmla="*/ 1771 w 2152"/>
                <a:gd name="T34" fmla="+- 0 1139 1120"/>
                <a:gd name="T35" fmla="*/ 1139 h 800"/>
                <a:gd name="T36" fmla="*/ 1771 w 2152"/>
                <a:gd name="T37" fmla="+- 0 1131 1120"/>
                <a:gd name="T38" fmla="*/ 1131 h 800"/>
                <a:gd name="T39" fmla="*/ 1764 w 2152"/>
                <a:gd name="T40" fmla="+- 0 1131 1120"/>
                <a:gd name="T41" fmla="*/ 1131 h 800"/>
                <a:gd name="T42" fmla="*/ 1757 w 2152"/>
                <a:gd name="T43" fmla="+- 0 1124 1120"/>
                <a:gd name="T44" fmla="*/ 1124 h 800"/>
                <a:gd name="T45" fmla="*/ 1606 w 2152"/>
                <a:gd name="T46" fmla="+- 0 1124 1120"/>
                <a:gd name="T47" fmla="*/ 1124 h 800"/>
                <a:gd name="T48" fmla="*/ 0 w 2152"/>
                <a:gd name="T49" fmla="+- 0 1120 1120"/>
                <a:gd name="T50" fmla="*/ 1120 h 8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</a:cxnLst>
              <a:rect l="0" t="0" r="r" b="b"/>
              <a:pathLst>
                <a:path w="2152" h="800">
                  <a:moveTo>
                    <a:pt x="0" y="0"/>
                  </a:moveTo>
                  <a:lnTo>
                    <a:pt x="0" y="795"/>
                  </a:lnTo>
                  <a:lnTo>
                    <a:pt x="1606" y="800"/>
                  </a:lnTo>
                  <a:lnTo>
                    <a:pt x="1764" y="800"/>
                  </a:lnTo>
                  <a:lnTo>
                    <a:pt x="1771" y="792"/>
                  </a:lnTo>
                  <a:lnTo>
                    <a:pt x="1774" y="790"/>
                  </a:lnTo>
                  <a:lnTo>
                    <a:pt x="2140" y="424"/>
                  </a:lnTo>
                  <a:lnTo>
                    <a:pt x="2151" y="402"/>
                  </a:lnTo>
                  <a:lnTo>
                    <a:pt x="2148" y="391"/>
                  </a:lnTo>
                  <a:lnTo>
                    <a:pt x="2140" y="379"/>
                  </a:lnTo>
                  <a:lnTo>
                    <a:pt x="1779" y="19"/>
                  </a:lnTo>
                  <a:lnTo>
                    <a:pt x="1771" y="19"/>
                  </a:lnTo>
                  <a:lnTo>
                    <a:pt x="1771" y="11"/>
                  </a:lnTo>
                  <a:lnTo>
                    <a:pt x="1764" y="11"/>
                  </a:lnTo>
                  <a:lnTo>
                    <a:pt x="1757" y="4"/>
                  </a:lnTo>
                  <a:lnTo>
                    <a:pt x="160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696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74"/>
              <a:ext cx="11928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754"/>
              <a:ext cx="12506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2431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419"/>
              <a:ext cx="131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2419"/>
              <a:ext cx="687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" y="2419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5935"/>
              <a:ext cx="6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5923"/>
              <a:ext cx="436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" y="5923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8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" y="5923"/>
              <a:ext cx="182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" y="5923"/>
              <a:ext cx="49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" y="5923"/>
              <a:ext cx="673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5" y="5923"/>
              <a:ext cx="5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2" name="Picture 2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" y="3133"/>
              <a:ext cx="5442" cy="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3" name="Picture 2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" y="6760"/>
              <a:ext cx="5442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503237" y="201439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Καζίνο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Θεματικά πάρκα / μουσεία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Γκολφ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Περιπέτειας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Mega events</a:t>
            </a:r>
            <a:r>
              <a:rPr lang="el-GR" b="1" dirty="0" smtClean="0"/>
              <a:t> (αθλητικού</a:t>
            </a:r>
            <a:r>
              <a:rPr lang="el-GR" b="1" baseline="0" dirty="0" smtClean="0"/>
              <a:t> και πολιτιστικού χαρακτήρα)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576580" y="444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Παραθεριστικός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Real</a:t>
            </a:r>
            <a:r>
              <a:rPr lang="en-US" b="1" baseline="0" dirty="0" smtClean="0"/>
              <a:t> estate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Time sharing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err="1" smtClean="0"/>
              <a:t>Airbnb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737565264"/>
      </p:ext>
    </p:extLst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1960</TotalTime>
  <Words>326</Words>
  <Application>Microsoft Office PowerPoint</Application>
  <PresentationFormat>Προβολή στην οθόνη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Τεχνικό</vt:lpstr>
      <vt:lpstr>3. Εναλλακτικεσ μορφεσ τουρισμου</vt:lpstr>
      <vt:lpstr>Σε κάθε ΕΜΤ θα διερευνούνται τα εξής πεδία:</vt:lpstr>
      <vt:lpstr>Σε κάθε εργασία θα διερευνούνται τα εξής πεδία:</vt:lpstr>
      <vt:lpstr>Σε κάθε εργασία θα διερευνούνται τα εξής πεδία:</vt:lpstr>
      <vt:lpstr>Σε κάθε εργασία θα διερευνούνται τα εξής πεδία:</vt:lpstr>
      <vt:lpstr>Μορφές τουρισμού υπό εξέταση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81</cp:revision>
  <dcterms:created xsi:type="dcterms:W3CDTF">2016-10-09T07:13:51Z</dcterms:created>
  <dcterms:modified xsi:type="dcterms:W3CDTF">2026-02-10T13:03:55Z</dcterms:modified>
</cp:coreProperties>
</file>