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21" r:id="rId3"/>
    <p:sldId id="322" r:id="rId4"/>
    <p:sldId id="325" r:id="rId5"/>
    <p:sldId id="326" r:id="rId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dirty="0" smtClean="0"/>
              <a:t>6. </a:t>
            </a:r>
            <a:r>
              <a:rPr lang="el-GR" sz="6000" dirty="0" smtClean="0"/>
              <a:t>ΤΟΥΡΙΣΜΟΣ ΕΥΕΞΙΑΣ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</a:t>
            </a:r>
            <a:r>
              <a:rPr lang="el-GR" dirty="0" smtClean="0"/>
              <a:t>6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 ΕΥΕΞΙΑΣ.</a:t>
            </a:r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97" y="0"/>
            <a:ext cx="8686800" cy="764704"/>
          </a:xfrm>
        </p:spPr>
        <p:txBody>
          <a:bodyPr/>
          <a:lstStyle/>
          <a:p>
            <a:r>
              <a:rPr lang="el-GR" sz="4400" dirty="0"/>
              <a:t>Τ</a:t>
            </a:r>
            <a:r>
              <a:rPr lang="el-GR" sz="4400" dirty="0" smtClean="0"/>
              <a:t>ουρισμός ευεξίας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7020272" cy="5433467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Σκοποί / στόχοι</a:t>
            </a:r>
            <a:r>
              <a:rPr lang="el-GR" sz="2000" dirty="0" smtClean="0"/>
              <a:t>: Παροχή σε υγιή άτομα υποδομών και υπηρεσιών με στόχο τη βελτίωση της ποιότητας ζωής μέσω θεραπειών ομορφίας, φυσικής κατάστασης,διατροφής, διαλογισμού, ήπιας άθλησης κλπ.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Οργάνωση/διαχείρηση: </a:t>
            </a:r>
            <a:r>
              <a:rPr lang="el-GR" sz="2000" dirty="0" smtClean="0"/>
              <a:t>Από ειδικά τμήματα ξενοδοχείων ή από ειδικά </a:t>
            </a:r>
            <a:r>
              <a:rPr lang="en-US" sz="2000" dirty="0" smtClean="0"/>
              <a:t>spa centers</a:t>
            </a:r>
            <a:r>
              <a:rPr lang="el-GR" sz="2000" dirty="0" smtClean="0"/>
              <a:t>. Επίσης και από κέντρα ιαματικού/ θεραπευτικού τουρισμού.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Αρχές ευεξίας: </a:t>
            </a:r>
          </a:p>
          <a:p>
            <a:pPr eaLnBrk="1" hangingPunct="1">
              <a:defRPr/>
            </a:pPr>
            <a:r>
              <a:rPr lang="el-GR" sz="2000" dirty="0" smtClean="0"/>
              <a:t>Έρευνα αιτιών ευεξίας και όχι ασθένειας (θετική θεώρηση πραγμάτων)</a:t>
            </a:r>
          </a:p>
          <a:p>
            <a:pPr eaLnBrk="1" hangingPunct="1">
              <a:defRPr/>
            </a:pPr>
            <a:r>
              <a:rPr lang="el-GR" sz="2000" dirty="0" smtClean="0"/>
              <a:t>Ισορροπία (πνέυματος και σώματος) κλπ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Βασικά στοιχεία:</a:t>
            </a:r>
          </a:p>
          <a:p>
            <a:pPr eaLnBrk="1" hangingPunct="1">
              <a:defRPr/>
            </a:pPr>
            <a:r>
              <a:rPr lang="el-GR" sz="2000" dirty="0" smtClean="0"/>
              <a:t>Σώμα (φόρμα, φαγητό, καλλωπισμός)</a:t>
            </a:r>
          </a:p>
          <a:p>
            <a:pPr eaLnBrk="1" hangingPunct="1">
              <a:defRPr/>
            </a:pPr>
            <a:r>
              <a:rPr lang="el-GR" sz="2000" dirty="0" smtClean="0"/>
              <a:t>Ψυχή (διαχείρηση άγχους, διαλογισμός)</a:t>
            </a:r>
          </a:p>
          <a:p>
            <a:pPr eaLnBrk="1" hangingPunct="1">
              <a:defRPr/>
            </a:pPr>
            <a:r>
              <a:rPr lang="el-GR" sz="2000" dirty="0" smtClean="0"/>
              <a:t>Πνέυμα (καλλιέργεια, επιμόρφωση)</a:t>
            </a:r>
          </a:p>
          <a:p>
            <a:pPr eaLnBrk="1" hangingPunct="1">
              <a:defRPr/>
            </a:pPr>
            <a:r>
              <a:rPr lang="el-GR" sz="2000" dirty="0" smtClean="0"/>
              <a:t>Επικοινωνία (κοινωνικές επαφές, συναντήσεις)</a:t>
            </a:r>
          </a:p>
          <a:p>
            <a:pPr eaLnBrk="1" hangingPunct="1">
              <a:defRPr/>
            </a:pPr>
            <a:r>
              <a:rPr lang="el-GR" sz="2000" dirty="0" smtClean="0"/>
              <a:t>Περιβαλλοντική ευασιθητοποίηση (οικολογία,γνωριμία με φύση κλπ)</a:t>
            </a:r>
          </a:p>
          <a:p>
            <a:pPr eaLnBrk="1" hangingPunct="1">
              <a:defRPr/>
            </a:pPr>
            <a:endParaRPr lang="el-GR" sz="2000" dirty="0" smtClean="0"/>
          </a:p>
          <a:p>
            <a:pPr eaLnBrk="1" hangingPunct="1">
              <a:defRPr/>
            </a:pPr>
            <a:endParaRPr lang="el-GR" sz="2000" b="1" dirty="0"/>
          </a:p>
          <a:p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AutoShape 2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6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AutoShape 8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178" name="Picture 10" descr="Αποτέλεσμα εικόνας για τουρισμός ευεξί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96952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37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1315"/>
            <a:ext cx="8686800" cy="728853"/>
          </a:xfrm>
        </p:spPr>
        <p:txBody>
          <a:bodyPr/>
          <a:lstStyle/>
          <a:p>
            <a:r>
              <a:rPr lang="el-GR" sz="4400" dirty="0"/>
              <a:t>Τ</a:t>
            </a:r>
            <a:r>
              <a:rPr lang="el-GR" sz="4400" dirty="0" smtClean="0"/>
              <a:t>ουρισμός ευεξίας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65138"/>
            <a:ext cx="9144000" cy="5412136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1800" b="1" dirty="0" smtClean="0"/>
              <a:t>Είδη προγραμμάτων: </a:t>
            </a:r>
          </a:p>
          <a:p>
            <a:pPr eaLnBrk="1" hangingPunct="1">
              <a:defRPr/>
            </a:pPr>
            <a:r>
              <a:rPr lang="el-GR" sz="1800" dirty="0" smtClean="0"/>
              <a:t>Πνευματική χαλάρωση (άγχος, ρουτίνα κλπ)</a:t>
            </a:r>
          </a:p>
          <a:p>
            <a:pPr eaLnBrk="1" hangingPunct="1">
              <a:defRPr/>
            </a:pPr>
            <a:r>
              <a:rPr lang="el-GR" sz="1800" dirty="0" smtClean="0"/>
              <a:t>Ολική χαλάρωση (σώμα, πνέυμα)</a:t>
            </a:r>
          </a:p>
          <a:p>
            <a:pPr eaLnBrk="1" hangingPunct="1">
              <a:defRPr/>
            </a:pPr>
            <a:r>
              <a:rPr lang="el-GR" sz="1800" dirty="0" smtClean="0"/>
              <a:t>Ολοκληρωμένη περιποίηση</a:t>
            </a:r>
          </a:p>
          <a:p>
            <a:pPr eaLnBrk="1" hangingPunct="1">
              <a:defRPr/>
            </a:pPr>
            <a:r>
              <a:rPr lang="el-GR" sz="1800" dirty="0" smtClean="0"/>
              <a:t>Με στόχους (διαφέρει ανάλογα)</a:t>
            </a:r>
          </a:p>
          <a:p>
            <a:pPr eaLnBrk="1" hangingPunct="1">
              <a:defRPr/>
            </a:pPr>
            <a:r>
              <a:rPr lang="el-GR" sz="1800" dirty="0" smtClean="0"/>
              <a:t>Διατροφή σε συνδιαμό με αθλητισμό</a:t>
            </a:r>
          </a:p>
          <a:p>
            <a:pPr eaLnBrk="1" hangingPunct="1">
              <a:defRPr/>
            </a:pPr>
            <a:r>
              <a:rPr lang="el-GR" sz="1800" dirty="0" smtClean="0"/>
              <a:t>Περιποιήσεις με υπογραφή του κέντρου.</a:t>
            </a:r>
          </a:p>
          <a:p>
            <a:pPr eaLnBrk="1" hangingPunct="1">
              <a:defRPr/>
            </a:pPr>
            <a:r>
              <a:rPr lang="el-GR" sz="1800" dirty="0" smtClean="0"/>
              <a:t>Ενδυματολογία και ‘κοινωνική παρουσία’</a:t>
            </a:r>
          </a:p>
          <a:p>
            <a:pPr marL="36512" indent="0" eaLnBrk="1" hangingPunct="1">
              <a:buNone/>
              <a:defRPr/>
            </a:pPr>
            <a:r>
              <a:rPr lang="el-GR" sz="1800" b="1" dirty="0" smtClean="0"/>
              <a:t>Κατηγορίες </a:t>
            </a:r>
            <a:r>
              <a:rPr lang="en-US" sz="1800" b="1" dirty="0" smtClean="0"/>
              <a:t>spa</a:t>
            </a:r>
            <a:r>
              <a:rPr lang="el-GR" sz="1800" b="1" dirty="0" smtClean="0"/>
              <a:t>:</a:t>
            </a:r>
          </a:p>
          <a:p>
            <a:pPr eaLnBrk="1" hangingPunct="1">
              <a:defRPr/>
            </a:pPr>
            <a:r>
              <a:rPr lang="en-US" sz="1800" dirty="0" smtClean="0"/>
              <a:t>Day spa</a:t>
            </a:r>
            <a:r>
              <a:rPr lang="el-GR" sz="1800" dirty="0"/>
              <a:t> </a:t>
            </a:r>
            <a:r>
              <a:rPr lang="el-GR" sz="1800" dirty="0" smtClean="0"/>
              <a:t>-  κρατάει από μερικές ώρες μέχρι όλη τη μέρα και δεν προβλέπει διανυκτέρευση</a:t>
            </a:r>
          </a:p>
          <a:p>
            <a:pPr eaLnBrk="1" hangingPunct="1">
              <a:defRPr/>
            </a:pPr>
            <a:r>
              <a:rPr lang="en-US" sz="1800" dirty="0" smtClean="0"/>
              <a:t>Destination spa – </a:t>
            </a:r>
            <a:r>
              <a:rPr lang="el-GR" sz="1800" dirty="0" smtClean="0"/>
              <a:t>εξειδικευμένα προγράμματα με σκοπό να οδηγήσουν σε καλύτερο τρόπο ζωής</a:t>
            </a:r>
          </a:p>
          <a:p>
            <a:pPr eaLnBrk="1" hangingPunct="1">
              <a:defRPr/>
            </a:pPr>
            <a:r>
              <a:rPr lang="en-US" sz="1800" dirty="0" smtClean="0"/>
              <a:t>Medical spa</a:t>
            </a:r>
            <a:r>
              <a:rPr lang="el-GR" sz="1800" dirty="0" smtClean="0"/>
              <a:t> – επαγγελματίες υγείας ασχολούνται με θεραπείες και περιποιήσεις</a:t>
            </a:r>
          </a:p>
          <a:p>
            <a:pPr eaLnBrk="1" hangingPunct="1">
              <a:defRPr/>
            </a:pPr>
            <a:r>
              <a:rPr lang="en-US" sz="1800" dirty="0" smtClean="0"/>
              <a:t>Cruise ship spa – </a:t>
            </a:r>
            <a:r>
              <a:rPr lang="el-GR" sz="1800" dirty="0" smtClean="0"/>
              <a:t>σε κρουαζιερόπλοιο παρέχονται επαγγελματικές υπηρεσίες </a:t>
            </a:r>
            <a:r>
              <a:rPr lang="en-US" sz="1800" dirty="0" smtClean="0"/>
              <a:t>spa.</a:t>
            </a:r>
            <a:endParaRPr lang="el-GR" sz="1800" dirty="0" smtClean="0"/>
          </a:p>
          <a:p>
            <a:pPr eaLnBrk="1" hangingPunct="1">
              <a:defRPr/>
            </a:pPr>
            <a:r>
              <a:rPr lang="en-US" sz="1800" dirty="0" smtClean="0"/>
              <a:t>Resort hotel spa – </a:t>
            </a:r>
            <a:r>
              <a:rPr lang="el-GR" sz="1800" dirty="0" smtClean="0"/>
              <a:t>διανυκτέρευση κουζίνα και ολοκληρωμένο πακέτο</a:t>
            </a:r>
          </a:p>
          <a:p>
            <a:pPr eaLnBrk="1" hangingPunct="1">
              <a:defRPr/>
            </a:pPr>
            <a:r>
              <a:rPr lang="en-US" sz="1800" dirty="0" smtClean="0"/>
              <a:t>Club spa</a:t>
            </a:r>
            <a:r>
              <a:rPr lang="el-GR" sz="1800" dirty="0" smtClean="0"/>
              <a:t> – εξέλιξη κέντρων άθλησης με στόχο την καλή φυσική κατάσταση</a:t>
            </a:r>
          </a:p>
          <a:p>
            <a:pPr eaLnBrk="1" hangingPunct="1">
              <a:defRPr/>
            </a:pPr>
            <a:r>
              <a:rPr lang="en-US" sz="1800" dirty="0" smtClean="0"/>
              <a:t>Mineral springs spa</a:t>
            </a:r>
            <a:r>
              <a:rPr lang="el-GR" sz="1800" dirty="0" smtClean="0"/>
              <a:t> -  χρήση μεταλλικού, ιαματικού ή θαλάσσιου νερού για υδροθεραπείες.</a:t>
            </a:r>
          </a:p>
          <a:p>
            <a:pPr eaLnBrk="1" hangingPunct="1">
              <a:defRPr/>
            </a:pPr>
            <a:endParaRPr lang="el-GR" sz="2000" dirty="0"/>
          </a:p>
          <a:p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AutoShape 2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6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AutoShape 8" descr="Αποτέλεσμα εικόνας για τουρισμός ευεξίας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3314" name="Picture 2" descr="Αποτέλεσμα εικόνας για τουρισμός ευεξί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63" y="1196752"/>
            <a:ext cx="4149737" cy="212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30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864096"/>
          </a:xfrm>
        </p:spPr>
        <p:txBody>
          <a:bodyPr/>
          <a:lstStyle/>
          <a:p>
            <a:r>
              <a:rPr lang="el-GR" sz="4400" dirty="0" smtClean="0"/>
              <a:t>Τουρισμός ευεξίας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Υπηρεσίες, υποδομές ,πρόσβαση:</a:t>
            </a:r>
          </a:p>
          <a:p>
            <a:pPr marL="36512" indent="0" eaLnBrk="1" hangingPunct="1">
              <a:buNone/>
              <a:defRPr/>
            </a:pPr>
            <a:r>
              <a:rPr lang="el-GR" sz="2000" dirty="0" smtClean="0"/>
              <a:t>Πίσίνα, σάουνα, γυμναστήριο, σολάριουμ, τζακούζι, χαμάμ, ατμόλουτρο, ιατρικό κέντρο, δωμάτια περιποίησης, λοιπός εξοπλισμός.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Θέλγητρα πόροι ενδιαφέροντα:</a:t>
            </a:r>
          </a:p>
          <a:p>
            <a:pPr eaLnBrk="1" hangingPunct="1">
              <a:defRPr/>
            </a:pPr>
            <a:r>
              <a:rPr lang="el-GR" sz="2000" dirty="0" smtClean="0"/>
              <a:t>Περιβάλλον με φυσική ομορφιά και ησυχία</a:t>
            </a:r>
          </a:p>
          <a:p>
            <a:pPr eaLnBrk="1" hangingPunct="1">
              <a:defRPr/>
            </a:pPr>
            <a:r>
              <a:rPr lang="el-GR" sz="2000" dirty="0" smtClean="0"/>
              <a:t>Στέγαση και ιατρική φροντίδα</a:t>
            </a:r>
          </a:p>
          <a:p>
            <a:pPr eaLnBrk="1" hangingPunct="1">
              <a:defRPr/>
            </a:pPr>
            <a:r>
              <a:rPr lang="el-GR" sz="2000" dirty="0" smtClean="0"/>
              <a:t>Εξοπλισμός και ποιότητα υπηρεσιών</a:t>
            </a:r>
          </a:p>
          <a:p>
            <a:pPr eaLnBrk="1" hangingPunct="1">
              <a:defRPr/>
            </a:pPr>
            <a:r>
              <a:rPr lang="el-GR" sz="2000" dirty="0" smtClean="0"/>
              <a:t>Εκπαιδευμένο ιατρικό και παραιατρικό προσωπικό</a:t>
            </a:r>
          </a:p>
          <a:p>
            <a:pPr eaLnBrk="1" hangingPunct="1">
              <a:defRPr/>
            </a:pPr>
            <a:r>
              <a:rPr lang="el-GR" sz="2000" dirty="0" smtClean="0"/>
              <a:t>Ποικιλία προγραμμάτων ομορφίας, θεραπέιας σε ικανοποιητικό κόστος</a:t>
            </a:r>
          </a:p>
          <a:p>
            <a:pPr eaLnBrk="1" hangingPunct="1">
              <a:defRPr/>
            </a:pPr>
            <a:r>
              <a:rPr lang="el-GR" sz="2000" dirty="0" smtClean="0"/>
              <a:t>Υγεία προσωπικού και ασφάλεια</a:t>
            </a:r>
          </a:p>
          <a:p>
            <a:pPr eaLnBrk="1" hangingPunct="1">
              <a:defRPr/>
            </a:pPr>
            <a:r>
              <a:rPr lang="el-GR" sz="2000" dirty="0" smtClean="0"/>
              <a:t>Ανέσεις και χλιδή</a:t>
            </a:r>
          </a:p>
          <a:p>
            <a:pPr eaLnBrk="1" hangingPunct="1">
              <a:defRPr/>
            </a:pPr>
            <a:r>
              <a:rPr lang="el-GR" sz="2000" dirty="0" smtClean="0"/>
              <a:t>Ολοκληρωμένα προιόντα που να συνδιάζουν ποικίλα προγράμματα</a:t>
            </a:r>
          </a:p>
          <a:p>
            <a:pPr eaLnBrk="1" hangingPunct="1">
              <a:defRPr/>
            </a:pPr>
            <a:r>
              <a:rPr lang="el-GR" sz="2000" dirty="0" smtClean="0"/>
              <a:t>Δυνατότητα ενασχόλησης με άλλες μορφές τουρισμού για δημιουργική ενασχόληση τον ελέυθερο χρόνο.</a:t>
            </a:r>
          </a:p>
          <a:p>
            <a:pPr eaLnBrk="1" hangingPunct="1">
              <a:defRPr/>
            </a:pPr>
            <a:endParaRPr lang="el-GR" sz="2000" dirty="0" smtClean="0"/>
          </a:p>
          <a:p>
            <a:pPr eaLnBrk="1" hangingPunct="1">
              <a:defRPr/>
            </a:pPr>
            <a:endParaRPr lang="el-GR" sz="2400" dirty="0" smtClean="0"/>
          </a:p>
          <a:p>
            <a:pPr eaLnBrk="1" hangingPunct="1">
              <a:defRPr/>
            </a:pPr>
            <a:endParaRPr lang="el-GR" sz="3200" dirty="0"/>
          </a:p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470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07950" y="0"/>
            <a:ext cx="8712200" cy="981075"/>
          </a:xfrm>
        </p:spPr>
        <p:txBody>
          <a:bodyPr/>
          <a:lstStyle/>
          <a:p>
            <a:pPr eaLnBrk="1" hangingPunct="1"/>
            <a:r>
              <a:rPr lang="el-GR" sz="3600" dirty="0"/>
              <a:t>Τουρισμός ευεξίας </a:t>
            </a:r>
            <a:r>
              <a:rPr lang="el-GR" sz="3600" b="1" dirty="0" smtClean="0"/>
              <a:t>-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81" y="980728"/>
            <a:ext cx="9144000" cy="5543550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Χωρική διάσταση: </a:t>
            </a:r>
            <a:r>
              <a:rPr lang="el-GR" sz="2000" dirty="0" smtClean="0"/>
              <a:t>Μεγάλα αστικά κέντρα όπως Αθήνα, Θεσσαλονίκη, Πάτρα, Ρόδο Κρήτη. Εξωτερικό – Βιέννη (Αυστρία) </a:t>
            </a:r>
            <a:r>
              <a:rPr lang="en-US" sz="2000" dirty="0" smtClean="0"/>
              <a:t>Baden </a:t>
            </a:r>
            <a:r>
              <a:rPr lang="en-US" sz="2000" dirty="0" err="1" smtClean="0"/>
              <a:t>Baden</a:t>
            </a:r>
            <a:r>
              <a:rPr lang="en-US" sz="2000" dirty="0" smtClean="0"/>
              <a:t> </a:t>
            </a:r>
            <a:r>
              <a:rPr lang="el-GR" sz="2000" dirty="0" smtClean="0"/>
              <a:t>(Γερμανία) Αρκάνσας (ΗΠΑ) Λοζάννη και </a:t>
            </a:r>
            <a:r>
              <a:rPr lang="en-US" sz="2000" dirty="0" smtClean="0"/>
              <a:t>St Moritz </a:t>
            </a:r>
            <a:r>
              <a:rPr lang="el-GR" sz="2000" dirty="0" smtClean="0"/>
              <a:t>(Ελβετία)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Χρονική διάσταση: </a:t>
            </a:r>
            <a:r>
              <a:rPr lang="el-GR" sz="2000" dirty="0" smtClean="0"/>
              <a:t>Από μερικές ώρες μέχρι μερικές ημέρες όλο το χρόνο.</a:t>
            </a:r>
            <a:endParaRPr lang="en-US" sz="20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Μεσαία και υψηλότερα εισοδήματα, υγιή άτομα, κυριώς μεμονωμένοι πελατες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Επαγγελματικά και οικονομικά επιτυχημένοι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Τουριστικό πακέτο: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Διαμονή (Ξενοδοχεία υψηλών προδιαγραφών με ειδικό εξοπλισμό) </a:t>
            </a:r>
            <a:r>
              <a:rPr lang="el-GR" sz="2000" dirty="0"/>
              <a:t>Δ</a:t>
            </a:r>
            <a:r>
              <a:rPr lang="el-GR" sz="2000" dirty="0" smtClean="0"/>
              <a:t>ιατροφή (Περιλαμβάνεται και είναι ισσοροπημένη) μεταφορά </a:t>
            </a:r>
            <a:r>
              <a:rPr lang="en-US" sz="2000" dirty="0" smtClean="0"/>
              <a:t>transfer (</a:t>
            </a:r>
            <a:r>
              <a:rPr lang="el-GR" sz="2000" dirty="0" smtClean="0"/>
              <a:t>όταν λειτουργεί σαν κίνητρο περιλαμβάνεται στο πακέτο), 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Δραστηριότητες (ποικίλες που σχετίζονται με αθλητισμό και ομορφιά, αναζωογόνηση μυαλού σώματος και πνεύματος, ευχαρίστηση, ευεξία κλπ.)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2684452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484</Words>
  <Application>Microsoft Office PowerPoint</Application>
  <PresentationFormat>Προβολή στην οθόνη 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Τεχνικό</vt:lpstr>
      <vt:lpstr>6. ΤΟΥΡΙΣΜΟΣ ΕΥΕΞΙΑΣ</vt:lpstr>
      <vt:lpstr>Τουρισμός ευεξίας- ανάλυση</vt:lpstr>
      <vt:lpstr>Τουρισμός ευεξίας- ανάλυση</vt:lpstr>
      <vt:lpstr>Τουρισμός ευεξίας - ανάλυση</vt:lpstr>
      <vt:lpstr>Τουρισμός ευεξίας - τουριστική ζήτηση 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230</cp:revision>
  <dcterms:created xsi:type="dcterms:W3CDTF">2016-10-09T07:13:51Z</dcterms:created>
  <dcterms:modified xsi:type="dcterms:W3CDTF">2026-02-10T13:13:32Z</dcterms:modified>
</cp:coreProperties>
</file>