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321" r:id="rId3"/>
    <p:sldId id="322" r:id="rId4"/>
    <p:sldId id="325" r:id="rId5"/>
    <p:sldId id="326" r:id="rId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E425A3-FFCC-4D90-8AD9-893E66525FE3}" type="datetimeFigureOut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31D4C1-0D10-4A22-8015-F709D81114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108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6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FA42B-C462-4B17-ABBA-EEECDE1A9336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2323-592D-4EC2-8DD2-692B59EF3E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2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BE8FC-36E1-4269-BE28-7FBED5B7A3C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F42BB-732A-43C1-B755-BCE44AA325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498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E2E9-209D-409E-BC21-D4F06EEAD16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74552-99A5-4A2E-AEC8-A054363B210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685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4737B-A941-4AF3-BA67-E5923EDD2C78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4F9D-C751-45A0-84B8-52DF5706497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748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E907-9812-4F7E-8EDD-A3E8382FC4E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2AE2-707B-4463-8CFB-986429346E6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95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6364E-178A-4AC6-9C48-C59EED69AF9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44D97-D656-48FC-9B2E-C284857AB7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03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8731-E9CB-4B13-A1FE-CBB85742F5A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8DB0-F5D4-4F07-9348-1FBC95A5E2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776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80DFE-636B-4431-A774-587FDEF037E3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270E5-F366-4803-A5FF-8CEACB57E2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88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2AC6-1C66-49F6-8723-0802B18A9D62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3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1E8E-ED01-4EC8-99D2-C19F6E781B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94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2B0AE-18D4-4F90-9A8F-F56F42941C3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D728-6694-4441-BA8B-BFBABA14AD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61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0186-CB2E-49E0-A664-CBAC4CD1BD7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3157D-B4A7-42E5-9F14-AAC8416D55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39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8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29" name="29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559ABC-8726-43D2-90F6-25BBF07B1D9F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0C24B2-0539-4013-9FC1-1D2D26C6322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3" r:id="rId2"/>
    <p:sldLayoutId id="2147483740" r:id="rId3"/>
    <p:sldLayoutId id="2147483734" r:id="rId4"/>
    <p:sldLayoutId id="2147483741" r:id="rId5"/>
    <p:sldLayoutId id="2147483735" r:id="rId6"/>
    <p:sldLayoutId id="2147483736" r:id="rId7"/>
    <p:sldLayoutId id="2147483742" r:id="rId8"/>
    <p:sldLayoutId id="2147483743" r:id="rId9"/>
    <p:sldLayoutId id="2147483737" r:id="rId10"/>
    <p:sldLayoutId id="2147483738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15616" y="1556792"/>
            <a:ext cx="6480048" cy="2085216"/>
          </a:xfrm>
          <a:extLst/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6000" dirty="0" smtClean="0"/>
              <a:t>6. </a:t>
            </a:r>
            <a:r>
              <a:rPr lang="el-GR" sz="6000" dirty="0" smtClean="0"/>
              <a:t>ΤΟΥΡΙΣΜΟΣ ΕΥΕΞΙΑΣ</a:t>
            </a:r>
            <a:endParaRPr lang="el-GR" sz="6000" dirty="0"/>
          </a:p>
        </p:txBody>
      </p:sp>
      <p:sp>
        <p:nvSpPr>
          <p:cNvPr id="7171" name="2 - Υπότιτλος"/>
          <p:cNvSpPr>
            <a:spLocks noGrp="1"/>
          </p:cNvSpPr>
          <p:nvPr>
            <p:ph type="subTitle" idx="1"/>
          </p:nvPr>
        </p:nvSpPr>
        <p:spPr>
          <a:xfrm>
            <a:off x="611188" y="3860800"/>
            <a:ext cx="7407275" cy="2016125"/>
          </a:xfrm>
        </p:spPr>
        <p:txBody>
          <a:bodyPr/>
          <a:lstStyle/>
          <a:p>
            <a:pPr algn="l" eaLnBrk="1" hangingPunct="1"/>
            <a:r>
              <a:rPr lang="el-GR" dirty="0" smtClean="0"/>
              <a:t>Διάλεξη </a:t>
            </a:r>
            <a:r>
              <a:rPr lang="el-GR" dirty="0" smtClean="0"/>
              <a:t>6</a:t>
            </a:r>
            <a:r>
              <a:rPr lang="el-GR" baseline="30000" dirty="0" smtClean="0"/>
              <a:t>η</a:t>
            </a:r>
            <a:r>
              <a:rPr lang="el-GR" dirty="0" smtClean="0"/>
              <a:t> </a:t>
            </a:r>
            <a:r>
              <a:rPr lang="el-GR" dirty="0" smtClean="0"/>
              <a:t>: ΕΥΕΞΙΑΣ.</a:t>
            </a:r>
          </a:p>
          <a:p>
            <a:pPr algn="l" eaLnBrk="1" hangingPunct="1"/>
            <a:r>
              <a:rPr lang="el-GR" dirty="0" smtClean="0"/>
              <a:t>Εισηγητής: Γερεντές Νίκος</a:t>
            </a:r>
          </a:p>
          <a:p>
            <a:pPr algn="l" eaLnBrk="1" hangingPunct="1"/>
            <a:endParaRPr lang="el-GR" dirty="0" smtClean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68A017F-FF8A-422F-9268-1FF5FE4C0CF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697" y="0"/>
            <a:ext cx="8686800" cy="764704"/>
          </a:xfrm>
        </p:spPr>
        <p:txBody>
          <a:bodyPr/>
          <a:lstStyle/>
          <a:p>
            <a:r>
              <a:rPr lang="el-GR" sz="4400" dirty="0"/>
              <a:t>Τ</a:t>
            </a:r>
            <a:r>
              <a:rPr lang="el-GR" sz="4400" dirty="0" smtClean="0"/>
              <a:t>ουρισμός ευεξίας</a:t>
            </a:r>
            <a:r>
              <a:rPr lang="el-GR" dirty="0" smtClean="0"/>
              <a:t>- </a:t>
            </a:r>
            <a:r>
              <a:rPr lang="el-GR" dirty="0"/>
              <a:t>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7020272" cy="5433467"/>
          </a:xfrm>
        </p:spPr>
        <p:txBody>
          <a:bodyPr/>
          <a:lstStyle/>
          <a:p>
            <a:pPr marL="36512" indent="0" eaLnBrk="1" hangingPunct="1">
              <a:buNone/>
              <a:defRPr/>
            </a:pPr>
            <a:r>
              <a:rPr lang="el-GR" sz="2000" b="1" dirty="0" smtClean="0"/>
              <a:t>Σκοποί / στόχοι</a:t>
            </a:r>
            <a:r>
              <a:rPr lang="el-GR" sz="2000" dirty="0" smtClean="0"/>
              <a:t>: Παροχή σε υγιή άτομα υποδομών και υπηρεσιών με στόχο τη βελτίωση της ποιότητας ζωής μέσω θεραπειών ομορφίας, φυσικής κατάστασης,διατροφής, διαλογισμού, ήπιας άθλησης κλπ.</a:t>
            </a:r>
          </a:p>
          <a:p>
            <a:pPr marL="36512" indent="0" eaLnBrk="1" hangingPunct="1">
              <a:buNone/>
              <a:defRPr/>
            </a:pPr>
            <a:r>
              <a:rPr lang="el-GR" sz="2000" b="1" dirty="0" smtClean="0"/>
              <a:t>Οργάνωση/διαχείρηση: </a:t>
            </a:r>
            <a:r>
              <a:rPr lang="el-GR" sz="2000" dirty="0" smtClean="0"/>
              <a:t>Από ειδικά τμήματα ξενοδοχείων ή από ειδικά </a:t>
            </a:r>
            <a:r>
              <a:rPr lang="en-US" sz="2000" dirty="0" smtClean="0"/>
              <a:t>spa centers</a:t>
            </a:r>
            <a:r>
              <a:rPr lang="el-GR" sz="2000" dirty="0" smtClean="0"/>
              <a:t>. Επίσης και από κέντρα ιαματικού/ θεραπευτικού τουρισμού.</a:t>
            </a:r>
          </a:p>
          <a:p>
            <a:pPr marL="36512" indent="0" eaLnBrk="1" hangingPunct="1">
              <a:buNone/>
              <a:defRPr/>
            </a:pPr>
            <a:r>
              <a:rPr lang="el-GR" sz="2000" b="1" dirty="0" smtClean="0"/>
              <a:t>Αρχές ευεξίας: </a:t>
            </a:r>
          </a:p>
          <a:p>
            <a:pPr eaLnBrk="1" hangingPunct="1">
              <a:defRPr/>
            </a:pPr>
            <a:r>
              <a:rPr lang="el-GR" sz="2000" dirty="0" smtClean="0"/>
              <a:t>Έρευνα αιτιών ευεξίας και όχι ασθένειας (θετική θεώρηση πραγμάτων)</a:t>
            </a:r>
          </a:p>
          <a:p>
            <a:pPr eaLnBrk="1" hangingPunct="1">
              <a:defRPr/>
            </a:pPr>
            <a:r>
              <a:rPr lang="el-GR" sz="2000" dirty="0" smtClean="0"/>
              <a:t>Ισορροπία (πνέυματος και σώματος) κλπ</a:t>
            </a:r>
          </a:p>
          <a:p>
            <a:pPr marL="36512" indent="0" eaLnBrk="1" hangingPunct="1">
              <a:buNone/>
              <a:defRPr/>
            </a:pPr>
            <a:r>
              <a:rPr lang="el-GR" sz="2000" b="1" dirty="0" smtClean="0"/>
              <a:t>Βασικά στοιχεία:</a:t>
            </a:r>
          </a:p>
          <a:p>
            <a:pPr eaLnBrk="1" hangingPunct="1">
              <a:defRPr/>
            </a:pPr>
            <a:r>
              <a:rPr lang="el-GR" sz="2000" dirty="0" smtClean="0"/>
              <a:t>Σώμα (φόρμα, φαγητό, καλλωπισμός)</a:t>
            </a:r>
          </a:p>
          <a:p>
            <a:pPr eaLnBrk="1" hangingPunct="1">
              <a:defRPr/>
            </a:pPr>
            <a:r>
              <a:rPr lang="el-GR" sz="2000" dirty="0" smtClean="0"/>
              <a:t>Ψυχή (διαχείρηση άγχους, διαλογισμός)</a:t>
            </a:r>
          </a:p>
          <a:p>
            <a:pPr eaLnBrk="1" hangingPunct="1">
              <a:defRPr/>
            </a:pPr>
            <a:r>
              <a:rPr lang="el-GR" sz="2000" dirty="0" smtClean="0"/>
              <a:t>Πνέυμα (καλλιέργεια, επιμόρφωση)</a:t>
            </a:r>
          </a:p>
          <a:p>
            <a:pPr eaLnBrk="1" hangingPunct="1">
              <a:defRPr/>
            </a:pPr>
            <a:r>
              <a:rPr lang="el-GR" sz="2000" dirty="0" smtClean="0"/>
              <a:t>Επικοινωνία (κοινωνικές επαφές, συναντήσεις)</a:t>
            </a:r>
          </a:p>
          <a:p>
            <a:pPr eaLnBrk="1" hangingPunct="1">
              <a:defRPr/>
            </a:pPr>
            <a:r>
              <a:rPr lang="el-GR" sz="2000" dirty="0" smtClean="0"/>
              <a:t>Περιβαλλοντική ευασιθητοποίηση (οικολογία,γνωριμία με φύση κλπ)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b="1" dirty="0"/>
          </a:p>
          <a:p>
            <a:endParaRPr lang="el-GR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94737B-A941-4AF3-BA67-E5923EDD2C78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AutoShape 2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AutoShape 4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AutoShape 6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8" name="AutoShape 8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7178" name="Picture 10" descr="Αποτέλεσμα εικόνας για τουρισμός ευεξία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96952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37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1315"/>
            <a:ext cx="8686800" cy="728853"/>
          </a:xfrm>
        </p:spPr>
        <p:txBody>
          <a:bodyPr/>
          <a:lstStyle/>
          <a:p>
            <a:r>
              <a:rPr lang="el-GR" sz="4400" dirty="0"/>
              <a:t>Τ</a:t>
            </a:r>
            <a:r>
              <a:rPr lang="el-GR" sz="4400" dirty="0" smtClean="0"/>
              <a:t>ουρισμός ευεξίας</a:t>
            </a:r>
            <a:r>
              <a:rPr lang="el-GR" dirty="0" smtClean="0"/>
              <a:t>- </a:t>
            </a:r>
            <a:r>
              <a:rPr lang="el-GR" dirty="0"/>
              <a:t>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65138"/>
            <a:ext cx="9144000" cy="5412136"/>
          </a:xfrm>
        </p:spPr>
        <p:txBody>
          <a:bodyPr/>
          <a:lstStyle/>
          <a:p>
            <a:pPr marL="36512" indent="0" eaLnBrk="1" hangingPunct="1">
              <a:buNone/>
              <a:defRPr/>
            </a:pPr>
            <a:r>
              <a:rPr lang="el-GR" sz="1800" b="1" dirty="0" smtClean="0"/>
              <a:t>Είδη προγραμμάτων: </a:t>
            </a:r>
          </a:p>
          <a:p>
            <a:pPr eaLnBrk="1" hangingPunct="1">
              <a:defRPr/>
            </a:pPr>
            <a:r>
              <a:rPr lang="el-GR" sz="1800" dirty="0" smtClean="0"/>
              <a:t>Πνευματική χαλάρωση (άγχος, ρουτίνα κλπ)</a:t>
            </a:r>
          </a:p>
          <a:p>
            <a:pPr eaLnBrk="1" hangingPunct="1">
              <a:defRPr/>
            </a:pPr>
            <a:r>
              <a:rPr lang="el-GR" sz="1800" dirty="0" smtClean="0"/>
              <a:t>Ολική χαλάρωση (σώμα, πνέυμα)</a:t>
            </a:r>
          </a:p>
          <a:p>
            <a:pPr eaLnBrk="1" hangingPunct="1">
              <a:defRPr/>
            </a:pPr>
            <a:r>
              <a:rPr lang="el-GR" sz="1800" dirty="0" smtClean="0"/>
              <a:t>Ολοκληρωμένη περιποίηση</a:t>
            </a:r>
          </a:p>
          <a:p>
            <a:pPr eaLnBrk="1" hangingPunct="1">
              <a:defRPr/>
            </a:pPr>
            <a:r>
              <a:rPr lang="el-GR" sz="1800" dirty="0" smtClean="0"/>
              <a:t>Με στόχους (διαφέρει ανάλογα)</a:t>
            </a:r>
          </a:p>
          <a:p>
            <a:pPr eaLnBrk="1" hangingPunct="1">
              <a:defRPr/>
            </a:pPr>
            <a:r>
              <a:rPr lang="el-GR" sz="1800" dirty="0" smtClean="0"/>
              <a:t>Διατροφή σε συνδιαμό με αθλητισμό</a:t>
            </a:r>
          </a:p>
          <a:p>
            <a:pPr eaLnBrk="1" hangingPunct="1">
              <a:defRPr/>
            </a:pPr>
            <a:r>
              <a:rPr lang="el-GR" sz="1800" dirty="0" smtClean="0"/>
              <a:t>Περιποιήσεις με υπογραφή του κέντρου.</a:t>
            </a:r>
          </a:p>
          <a:p>
            <a:pPr eaLnBrk="1" hangingPunct="1">
              <a:defRPr/>
            </a:pPr>
            <a:r>
              <a:rPr lang="el-GR" sz="1800" dirty="0" smtClean="0"/>
              <a:t>Ενδυματολογία και ‘κοινωνική παρουσία’</a:t>
            </a:r>
          </a:p>
          <a:p>
            <a:pPr marL="36512" indent="0" eaLnBrk="1" hangingPunct="1">
              <a:buNone/>
              <a:defRPr/>
            </a:pPr>
            <a:r>
              <a:rPr lang="el-GR" sz="1800" b="1" dirty="0" smtClean="0"/>
              <a:t>Κατηγορίες </a:t>
            </a:r>
            <a:r>
              <a:rPr lang="en-US" sz="1800" b="1" dirty="0" smtClean="0"/>
              <a:t>spa</a:t>
            </a:r>
            <a:r>
              <a:rPr lang="el-GR" sz="1800" b="1" dirty="0" smtClean="0"/>
              <a:t>:</a:t>
            </a:r>
          </a:p>
          <a:p>
            <a:pPr eaLnBrk="1" hangingPunct="1">
              <a:defRPr/>
            </a:pPr>
            <a:r>
              <a:rPr lang="en-US" sz="1800" dirty="0" smtClean="0"/>
              <a:t>Day spa</a:t>
            </a:r>
            <a:r>
              <a:rPr lang="el-GR" sz="1800" dirty="0"/>
              <a:t> </a:t>
            </a:r>
            <a:r>
              <a:rPr lang="el-GR" sz="1800" dirty="0" smtClean="0"/>
              <a:t>-  κρατάει από μερικές ώρες μέχρι όλη τη μέρα και δεν προβλέπει διανυκτέρευση</a:t>
            </a:r>
          </a:p>
          <a:p>
            <a:pPr eaLnBrk="1" hangingPunct="1">
              <a:defRPr/>
            </a:pPr>
            <a:r>
              <a:rPr lang="en-US" sz="1800" dirty="0" smtClean="0"/>
              <a:t>Destination spa – </a:t>
            </a:r>
            <a:r>
              <a:rPr lang="el-GR" sz="1800" dirty="0" smtClean="0"/>
              <a:t>εξειδικευμένα προγράμματα με σκοπό να οδηγήσουν σε καλύτερο τρόπο ζωής</a:t>
            </a:r>
          </a:p>
          <a:p>
            <a:pPr eaLnBrk="1" hangingPunct="1">
              <a:defRPr/>
            </a:pPr>
            <a:r>
              <a:rPr lang="en-US" sz="1800" dirty="0" smtClean="0"/>
              <a:t>Medical spa</a:t>
            </a:r>
            <a:r>
              <a:rPr lang="el-GR" sz="1800" dirty="0" smtClean="0"/>
              <a:t> – επαγγελματίες υγείας ασχολούνται με θεραπείες και περιποιήσεις</a:t>
            </a:r>
          </a:p>
          <a:p>
            <a:pPr eaLnBrk="1" hangingPunct="1">
              <a:defRPr/>
            </a:pPr>
            <a:r>
              <a:rPr lang="en-US" sz="1800" dirty="0" smtClean="0"/>
              <a:t>Cruise ship spa – </a:t>
            </a:r>
            <a:r>
              <a:rPr lang="el-GR" sz="1800" dirty="0" smtClean="0"/>
              <a:t>σε κρουαζιερόπλοιο παρέχονται επαγγελματικές υπηρεσίες </a:t>
            </a:r>
            <a:r>
              <a:rPr lang="en-US" sz="1800" dirty="0" smtClean="0"/>
              <a:t>spa.</a:t>
            </a:r>
            <a:endParaRPr lang="el-GR" sz="1800" dirty="0" smtClean="0"/>
          </a:p>
          <a:p>
            <a:pPr eaLnBrk="1" hangingPunct="1">
              <a:defRPr/>
            </a:pPr>
            <a:r>
              <a:rPr lang="en-US" sz="1800" dirty="0" smtClean="0"/>
              <a:t>Resort hotel spa – </a:t>
            </a:r>
            <a:r>
              <a:rPr lang="el-GR" sz="1800" dirty="0" smtClean="0"/>
              <a:t>διανυκτέρευση κουζίνα και ολοκληρωμένο πακέτο</a:t>
            </a:r>
          </a:p>
          <a:p>
            <a:pPr eaLnBrk="1" hangingPunct="1">
              <a:defRPr/>
            </a:pPr>
            <a:r>
              <a:rPr lang="en-US" sz="1800" dirty="0" smtClean="0"/>
              <a:t>Club spa</a:t>
            </a:r>
            <a:r>
              <a:rPr lang="el-GR" sz="1800" dirty="0" smtClean="0"/>
              <a:t> – εξέλιξη κέντρων άθλησης με στόχο την καλή φυσική κατάσταση</a:t>
            </a:r>
          </a:p>
          <a:p>
            <a:pPr eaLnBrk="1" hangingPunct="1">
              <a:defRPr/>
            </a:pPr>
            <a:r>
              <a:rPr lang="en-US" sz="1800" dirty="0" smtClean="0"/>
              <a:t>Mineral springs spa</a:t>
            </a:r>
            <a:r>
              <a:rPr lang="el-GR" sz="1800" dirty="0" smtClean="0"/>
              <a:t> -  χρήση μεταλλικού, ιαματικού ή θαλάσσιου νερού για υδροθεραπείες.</a:t>
            </a:r>
          </a:p>
          <a:p>
            <a:pPr eaLnBrk="1" hangingPunct="1">
              <a:defRPr/>
            </a:pPr>
            <a:endParaRPr lang="el-GR" sz="2000" dirty="0"/>
          </a:p>
          <a:p>
            <a:endParaRPr lang="el-GR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94737B-A941-4AF3-BA67-E5923EDD2C78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AutoShape 2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AutoShape 4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AutoShape 6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8" name="AutoShape 8" descr="Αποτέλεσμα εικόνας για τουρισμός ευεξίας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3314" name="Picture 2" descr="Αποτέλεσμα εικόνας για τουρισμός ευεξία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263" y="1196752"/>
            <a:ext cx="4149737" cy="212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304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964488" cy="864096"/>
          </a:xfrm>
        </p:spPr>
        <p:txBody>
          <a:bodyPr/>
          <a:lstStyle/>
          <a:p>
            <a:r>
              <a:rPr lang="el-GR" sz="4400" dirty="0" smtClean="0"/>
              <a:t>Τουρισμός ευεξίας </a:t>
            </a:r>
            <a:r>
              <a:rPr lang="el-GR" dirty="0" smtClean="0"/>
              <a:t>- </a:t>
            </a:r>
            <a:r>
              <a:rPr lang="el-GR" dirty="0"/>
              <a:t>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 marL="36512" indent="0" eaLnBrk="1" hangingPunct="1">
              <a:buNone/>
              <a:defRPr/>
            </a:pPr>
            <a:r>
              <a:rPr lang="el-GR" sz="2000" b="1" dirty="0" smtClean="0"/>
              <a:t>Υπηρεσίες, υποδομές ,πρόσβαση:</a:t>
            </a:r>
          </a:p>
          <a:p>
            <a:pPr marL="36512" indent="0" eaLnBrk="1" hangingPunct="1">
              <a:buNone/>
              <a:defRPr/>
            </a:pPr>
            <a:r>
              <a:rPr lang="el-GR" sz="2000" dirty="0" smtClean="0"/>
              <a:t>Πίσίνα, σάουνα, γυμναστήριο, σολάριουμ, τζακούζι, χαμάμ, ατμόλουτρο, ιατρικό κέντρο, δωμάτια περιποίησης, λοιπός εξοπλισμός.</a:t>
            </a:r>
          </a:p>
          <a:p>
            <a:pPr marL="36512" indent="0" eaLnBrk="1" hangingPunct="1">
              <a:buNone/>
              <a:defRPr/>
            </a:pPr>
            <a:r>
              <a:rPr lang="el-GR" sz="2000" b="1" dirty="0" smtClean="0"/>
              <a:t>Θέλγητρα πόροι ενδιαφέροντα:</a:t>
            </a:r>
          </a:p>
          <a:p>
            <a:pPr eaLnBrk="1" hangingPunct="1">
              <a:defRPr/>
            </a:pPr>
            <a:r>
              <a:rPr lang="el-GR" sz="2000" dirty="0" smtClean="0"/>
              <a:t>Περιβάλλον με φυσική ομορφιά και ησυχία</a:t>
            </a:r>
          </a:p>
          <a:p>
            <a:pPr eaLnBrk="1" hangingPunct="1">
              <a:defRPr/>
            </a:pPr>
            <a:r>
              <a:rPr lang="el-GR" sz="2000" dirty="0" smtClean="0"/>
              <a:t>Στέγαση και ιατρική φροντίδα</a:t>
            </a:r>
          </a:p>
          <a:p>
            <a:pPr eaLnBrk="1" hangingPunct="1">
              <a:defRPr/>
            </a:pPr>
            <a:r>
              <a:rPr lang="el-GR" sz="2000" dirty="0" smtClean="0"/>
              <a:t>Εξοπλισμός και ποιότητα υπηρεσιών</a:t>
            </a:r>
          </a:p>
          <a:p>
            <a:pPr eaLnBrk="1" hangingPunct="1">
              <a:defRPr/>
            </a:pPr>
            <a:r>
              <a:rPr lang="el-GR" sz="2000" dirty="0" smtClean="0"/>
              <a:t>Εκπαιδευμένο ιατρικό και παραιατρικό προσωπικό</a:t>
            </a:r>
          </a:p>
          <a:p>
            <a:pPr eaLnBrk="1" hangingPunct="1">
              <a:defRPr/>
            </a:pPr>
            <a:r>
              <a:rPr lang="el-GR" sz="2000" dirty="0" smtClean="0"/>
              <a:t>Ποικιλία προγραμμάτων ομορφίας, θεραπέιας σε ικανοποιητικό κόστος</a:t>
            </a:r>
          </a:p>
          <a:p>
            <a:pPr eaLnBrk="1" hangingPunct="1">
              <a:defRPr/>
            </a:pPr>
            <a:r>
              <a:rPr lang="el-GR" sz="2000" dirty="0" smtClean="0"/>
              <a:t>Υγεία προσωπικού και ασφάλεια</a:t>
            </a:r>
          </a:p>
          <a:p>
            <a:pPr eaLnBrk="1" hangingPunct="1">
              <a:defRPr/>
            </a:pPr>
            <a:r>
              <a:rPr lang="el-GR" sz="2000" dirty="0" smtClean="0"/>
              <a:t>Ανέσεις και χλιδή</a:t>
            </a:r>
          </a:p>
          <a:p>
            <a:pPr eaLnBrk="1" hangingPunct="1">
              <a:defRPr/>
            </a:pPr>
            <a:r>
              <a:rPr lang="el-GR" sz="2000" dirty="0" smtClean="0"/>
              <a:t>Ολοκληρωμένα προιόντα που να συνδιάζουν ποικίλα προγράμματα</a:t>
            </a:r>
          </a:p>
          <a:p>
            <a:pPr eaLnBrk="1" hangingPunct="1">
              <a:defRPr/>
            </a:pPr>
            <a:r>
              <a:rPr lang="el-GR" sz="2000" dirty="0" smtClean="0"/>
              <a:t>Δυνατότητα ενασχόλησης με άλλες μορφές τουρισμού για δημιουργική ενασχόληση τον ελέυθερο χρόνο.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3200" dirty="0"/>
          </a:p>
          <a:p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94737B-A941-4AF3-BA67-E5923EDD2C78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470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07950" y="0"/>
            <a:ext cx="8712200" cy="981075"/>
          </a:xfrm>
        </p:spPr>
        <p:txBody>
          <a:bodyPr/>
          <a:lstStyle/>
          <a:p>
            <a:pPr eaLnBrk="1" hangingPunct="1"/>
            <a:r>
              <a:rPr lang="el-GR" sz="3600" dirty="0"/>
              <a:t>Τουρισμός ευεξίας </a:t>
            </a:r>
            <a:r>
              <a:rPr lang="el-GR" sz="3600" b="1" dirty="0" smtClean="0"/>
              <a:t>- τουριστική ζήτηση τάσεις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681" y="980728"/>
            <a:ext cx="9144000" cy="5543550"/>
          </a:xfrm>
        </p:spPr>
        <p:txBody>
          <a:bodyPr/>
          <a:lstStyle/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Χωρική διάσταση: </a:t>
            </a:r>
            <a:r>
              <a:rPr lang="el-GR" sz="2000" dirty="0" smtClean="0"/>
              <a:t>Μεγάλα αστικά κέντρα όπως Αθήνα, Θεσσαλονίκη, Πάτρα, Ρόδο Κρήτη. Εξωτερικό – Βιέννη (Αυστρία) </a:t>
            </a:r>
            <a:r>
              <a:rPr lang="en-US" sz="2000" dirty="0" smtClean="0"/>
              <a:t>Baden </a:t>
            </a:r>
            <a:r>
              <a:rPr lang="en-US" sz="2000" dirty="0" err="1" smtClean="0"/>
              <a:t>Baden</a:t>
            </a:r>
            <a:r>
              <a:rPr lang="en-US" sz="2000" dirty="0" smtClean="0"/>
              <a:t> </a:t>
            </a:r>
            <a:r>
              <a:rPr lang="el-GR" sz="2000" dirty="0" smtClean="0"/>
              <a:t>(Γερμανία) Αρκάνσας (ΗΠΑ) Λοζάννη και </a:t>
            </a:r>
            <a:r>
              <a:rPr lang="en-US" sz="2000" dirty="0" smtClean="0"/>
              <a:t>St Moritz </a:t>
            </a:r>
            <a:r>
              <a:rPr lang="el-GR" sz="2000" dirty="0" smtClean="0"/>
              <a:t>(Ελβετία)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Χρονική διάσταση: </a:t>
            </a:r>
            <a:r>
              <a:rPr lang="el-GR" sz="2000" dirty="0" smtClean="0"/>
              <a:t>Από μερικές ώρες μέχρι μερικές ημέρες όλο το χρόνο.</a:t>
            </a:r>
            <a:endParaRPr lang="en-US" sz="2000" dirty="0" smtClean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Αγορά στόχος/ταξιδιωτική δαπάνη: 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Μεσαία και υψηλότερα εισοδήματα, υγιή άτομα, κυριώς μεμονωμένοι πελατες 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Επαγγελματικά και οικονομικά επιτυχημένοι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Τουριστικό πακέτο: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dirty="0" smtClean="0"/>
              <a:t>Διαμονή (Ξενοδοχεία υψηλών προδιαγραφών με ειδικό εξοπλισμό) </a:t>
            </a:r>
            <a:r>
              <a:rPr lang="el-GR" sz="2000" dirty="0"/>
              <a:t>Δ</a:t>
            </a:r>
            <a:r>
              <a:rPr lang="el-GR" sz="2000" dirty="0" smtClean="0"/>
              <a:t>ιατροφή (Περιλαμβάνεται και είναι ισσοροπημένη) μεταφορά </a:t>
            </a:r>
            <a:r>
              <a:rPr lang="en-US" sz="2000" dirty="0" smtClean="0"/>
              <a:t>transfer (</a:t>
            </a:r>
            <a:r>
              <a:rPr lang="el-GR" sz="2000" dirty="0" smtClean="0"/>
              <a:t>όταν λειτουργεί σαν κίνητρο περιλαμβάνεται στο πακέτο), 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dirty="0" smtClean="0"/>
              <a:t>Δραστηριότητες (ποικίλες που σχετίζονται με αθλητισμό και ομορφιά, αναζωογόνηση μυαλού σώματος και πνεύματος, ευχαρίστηση, ευεξία κλπ.)</a:t>
            </a:r>
            <a:endParaRPr lang="el-GR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2684452"/>
      </p:ext>
    </p:extLst>
  </p:cSld>
  <p:clrMapOvr>
    <a:masterClrMapping/>
  </p:clrMapOvr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7386</TotalTime>
  <Words>484</Words>
  <Application>Microsoft Office PowerPoint</Application>
  <PresentationFormat>Προβολή στην οθόνη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Τεχνικό</vt:lpstr>
      <vt:lpstr>6. ΤΟΥΡΙΣΜΟΣ ΕΥΕΞΙΑΣ</vt:lpstr>
      <vt:lpstr>Τουρισμός ευεξίας- ανάλυση</vt:lpstr>
      <vt:lpstr>Τουρισμός ευεξίας- ανάλυση</vt:lpstr>
      <vt:lpstr>Τουρισμός ευεξίας - ανάλυση</vt:lpstr>
      <vt:lpstr>Τουρισμός ευεξίας - τουριστική ζήτηση τάσεις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230</cp:revision>
  <dcterms:created xsi:type="dcterms:W3CDTF">2016-10-09T07:13:51Z</dcterms:created>
  <dcterms:modified xsi:type="dcterms:W3CDTF">2026-02-10T13:13:32Z</dcterms:modified>
</cp:coreProperties>
</file>