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0" r:id="rId3"/>
    <p:sldId id="267" r:id="rId4"/>
    <p:sldId id="258" r:id="rId5"/>
    <p:sldId id="259" r:id="rId6"/>
    <p:sldId id="261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65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7C80B-1EB5-4CC0-9AD1-0B6D6669DB54}" type="datetimeFigureOut">
              <a:rPr lang="el-GR" smtClean="0"/>
              <a:pPr/>
              <a:t>18/11/2015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7F6BE-2260-48A0-9CEE-2F45FC106AD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9183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7E05-4FE2-4CD6-B3D9-451BA29B6449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36B5-8D00-48C4-8D35-17EC70CE9BA6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D44F-19EE-4622-A347-7A1E4E9A985A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7E8D9-09AE-4571-A9EF-DDB933378185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Ελεύθερη σχεδίαση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B7F5-5F64-4904-A43E-AFA6687197A8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82A43-9272-41FB-A245-43782F0B67F3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2D29-C3F3-4D8D-98FD-9A17AEAD5991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2C242-9AAD-43C8-9A84-5A8602F9EE83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υποσέλιδου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06C05-FC82-4FB8-8249-216FA37D9D3D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AF89-9B2C-4524-8325-26339C399A5A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F7DF92-413B-49B9-A515-D8609D034857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Ελεύθερη σχεδίαση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266540D-EB9F-46F9-9A59-C49454964861}" type="datetime1">
              <a:rPr lang="el-GR" smtClean="0"/>
              <a:t>18/11/2015</a:t>
            </a:fld>
            <a:endParaRPr lang="el-GR" dirty="0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7AB185-D3FC-457B-9A1A-F4E97047194B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79512" y="260648"/>
            <a:ext cx="6048672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ΜΕΤΡΗΣΗ ΤΗΣ ΤΑΧΥΤΗΤΑΣ ΚΑΙ ΤΗΣ ΠΑΡΟΧΗΣ ΤΟΥ ΑΕΡΑ ΣΕ ΑΕΡΑΓΩΓΟ</a:t>
            </a:r>
            <a:endParaRPr lang="el-G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456645" y="1196752"/>
            <a:ext cx="1866217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πληροφορίες</a:t>
            </a:r>
          </a:p>
        </p:txBody>
      </p:sp>
      <p:sp>
        <p:nvSpPr>
          <p:cNvPr id="3" name="Γελαστό πρόσωπο 2"/>
          <p:cNvSpPr/>
          <p:nvPr/>
        </p:nvSpPr>
        <p:spPr>
          <a:xfrm>
            <a:off x="107504" y="1696701"/>
            <a:ext cx="5838204" cy="2207240"/>
          </a:xfrm>
          <a:prstGeom prst="smileyFac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Όταν η κατασκευή μιας κλιματιστικής εγκαταστάσεως </a:t>
            </a:r>
            <a:r>
              <a:rPr lang="el-GR" sz="24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τελειώσει</a:t>
            </a:r>
          </a:p>
          <a:p>
            <a:r>
              <a:rPr lang="el-GR" sz="2400" dirty="0" smtClean="0">
                <a:ln>
                  <a:solidFill>
                    <a:srgbClr val="7030A0"/>
                  </a:solidFill>
                </a:ln>
                <a:solidFill>
                  <a:prstClr val="white"/>
                </a:solidFill>
              </a:rPr>
              <a:t> </a:t>
            </a:r>
            <a:r>
              <a:rPr lang="el-G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τίθεται σε </a:t>
            </a:r>
            <a:r>
              <a:rPr lang="el-G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λειτουργία</a:t>
            </a:r>
            <a:endParaRPr lang="el-G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3491880" y="4365104"/>
            <a:ext cx="5327452" cy="1569660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l-GR" sz="24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2400" b="1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για να διαπιστωθεί αν </a:t>
            </a:r>
            <a:r>
              <a:rPr lang="el-GR" sz="2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ικανοποιούνται όλοι οι παράγοντες </a:t>
            </a:r>
            <a:r>
              <a:rPr lang="el-GR" sz="2400" b="1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που θα </a:t>
            </a:r>
            <a:r>
              <a:rPr lang="el-GR" sz="24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δώσουν την άνεση </a:t>
            </a:r>
            <a:r>
              <a:rPr lang="el-GR" sz="2400" b="1" dirty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στον κλιματιζόμενο χώρο</a:t>
            </a: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1807840" cy="365125"/>
          </a:xfrm>
          <a:solidFill>
            <a:srgbClr val="FFC00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800" b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D.P. </a:t>
            </a:r>
            <a:endParaRPr lang="el-GR" sz="1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05763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ΣΥΝΕΧΕΙΑ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>
            <a:normAutofit lnSpcReduction="10000"/>
          </a:bodyPr>
          <a:lstStyle/>
          <a:p>
            <a:pPr marL="550926" lvl="0" indent="-514350">
              <a:buClr>
                <a:srgbClr val="FFC000"/>
              </a:buClr>
              <a:buFont typeface="+mj-lt"/>
              <a:buAutoNum type="arabicPeriod" startAt="5"/>
            </a:pPr>
            <a:r>
              <a:rPr lang="el-GR" u="dbl" dirty="0" smtClean="0">
                <a:solidFill>
                  <a:schemeClr val="tx1">
                    <a:lumMod val="95000"/>
                  </a:schemeClr>
                </a:solidFill>
              </a:rPr>
              <a:t>Βάλτε σε λειτουργία τη μονάδα, ώστε να αναπτυχθεί ροή αέρα στον αεραγωγό.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 startAt="5"/>
            </a:pPr>
            <a:r>
              <a:rPr lang="el-GR" u="dbl" dirty="0" smtClean="0">
                <a:solidFill>
                  <a:schemeClr val="tx1">
                    <a:lumMod val="95000"/>
                  </a:schemeClr>
                </a:solidFill>
              </a:rPr>
              <a:t>Μετρήστε στο κέντρο των νοητών τετραγώνων της διατομής του αεραγωγού, την ταχύτητα του αέρα και συμπληρώστε τον παρακάτω πίνακα.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 startAt="5"/>
            </a:pPr>
            <a:r>
              <a:rPr lang="el-GR" u="dbl" dirty="0" smtClean="0">
                <a:solidFill>
                  <a:schemeClr val="tx1">
                    <a:lumMod val="95000"/>
                  </a:schemeClr>
                </a:solidFill>
              </a:rPr>
              <a:t>Υπολογίστε τη μέση ταχύτητα από τη σχέση: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 startAt="5"/>
            </a:pPr>
            <a:r>
              <a:rPr lang="el-GR" dirty="0" smtClean="0">
                <a:solidFill>
                  <a:schemeClr val="tx1">
                    <a:lumMod val="95000"/>
                  </a:schemeClr>
                </a:solidFill>
              </a:rPr>
              <a:t>           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V</a:t>
            </a:r>
            <a:r>
              <a:rPr lang="de-DE" baseline="-25000" dirty="0" smtClean="0">
                <a:solidFill>
                  <a:schemeClr val="tx1">
                    <a:lumMod val="95000"/>
                  </a:schemeClr>
                </a:solidFill>
              </a:rPr>
              <a:t>M.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= ( V</a:t>
            </a:r>
            <a:r>
              <a:rPr lang="de-DE" baseline="-25000" dirty="0" smtClean="0">
                <a:solidFill>
                  <a:schemeClr val="tx1">
                    <a:lumMod val="95000"/>
                  </a:schemeClr>
                </a:solidFill>
              </a:rPr>
              <a:t>1 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+ V</a:t>
            </a:r>
            <a:r>
              <a:rPr lang="de-DE" baseline="-25000" dirty="0" smtClean="0">
                <a:solidFill>
                  <a:schemeClr val="tx1">
                    <a:lumMod val="95000"/>
                  </a:schemeClr>
                </a:solidFill>
              </a:rPr>
              <a:t>2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+ V</a:t>
            </a:r>
            <a:r>
              <a:rPr lang="de-DE" baseline="-25000" dirty="0" smtClean="0">
                <a:solidFill>
                  <a:schemeClr val="tx1">
                    <a:lumMod val="95000"/>
                  </a:schemeClr>
                </a:solidFill>
              </a:rPr>
              <a:t>3 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+ V</a:t>
            </a:r>
            <a:r>
              <a:rPr lang="de-DE" baseline="-25000" dirty="0" smtClean="0">
                <a:solidFill>
                  <a:schemeClr val="tx1">
                    <a:lumMod val="95000"/>
                  </a:schemeClr>
                </a:solidFill>
              </a:rPr>
              <a:t>4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 + V</a:t>
            </a:r>
            <a:r>
              <a:rPr lang="de-DE" baseline="-25000" dirty="0" smtClean="0">
                <a:solidFill>
                  <a:schemeClr val="tx1">
                    <a:lumMod val="95000"/>
                  </a:schemeClr>
                </a:solidFill>
              </a:rPr>
              <a:t>5</a:t>
            </a:r>
            <a:r>
              <a:rPr lang="de-DE" dirty="0" smtClean="0">
                <a:solidFill>
                  <a:schemeClr val="tx1">
                    <a:lumMod val="95000"/>
                  </a:schemeClr>
                </a:solidFill>
              </a:rPr>
              <a:t>) / 5</a:t>
            </a:r>
            <a:r>
              <a:rPr lang="de-DE" dirty="0" smtClean="0"/>
              <a:t>                                                            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ΣΥΝΕΧΕΙΑ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>
            <a:normAutofit fontScale="92500" lnSpcReduction="20000"/>
          </a:bodyPr>
          <a:lstStyle/>
          <a:p>
            <a:pPr marL="550926" lvl="0" indent="-514350">
              <a:buClr>
                <a:srgbClr val="FFC000"/>
              </a:buClr>
              <a:buFont typeface="+mj-lt"/>
              <a:buAutoNum type="arabicPeriod" startAt="9"/>
            </a:pPr>
            <a:r>
              <a:rPr lang="el-GR" u="dbl" dirty="0" smtClean="0"/>
              <a:t>Επαναλάβετε τις μετρήσεις σας για μια φορά ακόμα και συμπληρώστε τον παρακάτω πίνακα.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 startAt="9"/>
            </a:pPr>
            <a:r>
              <a:rPr lang="el-GR" u="dbl" dirty="0" smtClean="0"/>
              <a:t>Αν οι μετρήσεις σας και τις δύο φορές είναι πολύ κοντά η μια στην άλλη έχετε μετρήσει σωστά και η μέση ταχύτητα που χρειάζεστε είναι η αντιπροσωπευτικότερη δυνατή.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 startAt="9"/>
            </a:pPr>
            <a:r>
              <a:rPr lang="el-GR" u="dbl" dirty="0" smtClean="0"/>
              <a:t>Υπολογίστε τη παροχή του διερχόμενου αέρα σε </a:t>
            </a:r>
            <a:r>
              <a:rPr lang="en-US" u="dbl" dirty="0" smtClean="0"/>
              <a:t>m</a:t>
            </a:r>
            <a:r>
              <a:rPr lang="el-GR" u="dbl" baseline="30000" dirty="0" smtClean="0"/>
              <a:t>3</a:t>
            </a:r>
            <a:r>
              <a:rPr lang="el-GR" u="dbl" dirty="0" smtClean="0"/>
              <a:t>/</a:t>
            </a:r>
            <a:r>
              <a:rPr lang="en-US" u="dbl" dirty="0" smtClean="0"/>
              <a:t>s</a:t>
            </a:r>
            <a:r>
              <a:rPr lang="el-GR" u="dbl" dirty="0" smtClean="0"/>
              <a:t> και σε </a:t>
            </a:r>
            <a:r>
              <a:rPr lang="en-US" u="dbl" dirty="0" smtClean="0"/>
              <a:t>L</a:t>
            </a:r>
            <a:r>
              <a:rPr lang="el-GR" u="dbl" dirty="0" smtClean="0"/>
              <a:t>/</a:t>
            </a:r>
            <a:r>
              <a:rPr lang="en-US" u="dbl" dirty="0" smtClean="0"/>
              <a:t>s</a:t>
            </a:r>
            <a:r>
              <a:rPr lang="el-GR" u="dbl" dirty="0" smtClean="0"/>
              <a:t> εφαρμόζοντας τη σχέση :  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 startAt="9"/>
            </a:pPr>
            <a:r>
              <a:rPr lang="el-GR" dirty="0" smtClean="0"/>
              <a:t>                          </a:t>
            </a:r>
            <a:r>
              <a:rPr lang="en-US" dirty="0" smtClean="0"/>
              <a:t>Q</a:t>
            </a:r>
            <a:r>
              <a:rPr lang="el-GR" dirty="0" smtClean="0"/>
              <a:t> = </a:t>
            </a:r>
            <a:r>
              <a:rPr lang="en-US" dirty="0" smtClean="0"/>
              <a:t>u</a:t>
            </a:r>
            <a:r>
              <a:rPr lang="el-GR" baseline="-25000" dirty="0" smtClean="0"/>
              <a:t>μέση</a:t>
            </a:r>
            <a:r>
              <a:rPr lang="el-GR" dirty="0" smtClean="0"/>
              <a:t> . </a:t>
            </a:r>
            <a:r>
              <a:rPr lang="en-US" dirty="0" smtClean="0"/>
              <a:t>A</a:t>
            </a:r>
            <a:endParaRPr lang="el-GR" dirty="0" smtClean="0"/>
          </a:p>
          <a:p>
            <a:pPr marL="550926" indent="-514350">
              <a:buClr>
                <a:srgbClr val="FFC000"/>
              </a:buClr>
              <a:buFont typeface="+mj-lt"/>
              <a:buAutoNum type="arabicPeriod" startAt="9"/>
            </a:pPr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D.P. </a:t>
            </a:r>
            <a:endParaRPr lang="el-GR" sz="1400" b="1" dirty="0">
              <a:solidFill>
                <a:srgbClr val="FF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ΣΥΝΕΧΕΙΑ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lvl="0" indent="-514350">
              <a:buClr>
                <a:srgbClr val="FFC000"/>
              </a:buClr>
              <a:buFont typeface="+mj-lt"/>
              <a:buAutoNum type="arabicPeriod" startAt="13"/>
            </a:pPr>
            <a:r>
              <a:rPr lang="el-GR" u="dbl" dirty="0" smtClean="0"/>
              <a:t>Υπολογίστε τη παροχή του διερχόμενου αέρα σε </a:t>
            </a:r>
            <a:r>
              <a:rPr lang="en-US" u="dbl" dirty="0" smtClean="0"/>
              <a:t>m</a:t>
            </a:r>
            <a:r>
              <a:rPr lang="el-GR" u="dbl" baseline="30000" dirty="0" smtClean="0"/>
              <a:t>3</a:t>
            </a:r>
            <a:r>
              <a:rPr lang="el-GR" u="dbl" dirty="0" smtClean="0"/>
              <a:t>/</a:t>
            </a:r>
            <a:r>
              <a:rPr lang="en-US" u="dbl" dirty="0" smtClean="0"/>
              <a:t>s</a:t>
            </a:r>
            <a:r>
              <a:rPr lang="el-GR" u="dbl" dirty="0" smtClean="0"/>
              <a:t> και σε </a:t>
            </a:r>
            <a:r>
              <a:rPr lang="en-US" u="dbl" dirty="0" smtClean="0"/>
              <a:t>L</a:t>
            </a:r>
            <a:r>
              <a:rPr lang="el-GR" u="dbl" dirty="0" smtClean="0"/>
              <a:t>/</a:t>
            </a:r>
            <a:r>
              <a:rPr lang="en-US" u="dbl" dirty="0" smtClean="0"/>
              <a:t>s</a:t>
            </a:r>
            <a:r>
              <a:rPr lang="el-GR" u="dbl" dirty="0" smtClean="0"/>
              <a:t> με τη βοήθεια του ανεμόμετρου.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 startAt="13"/>
            </a:pPr>
            <a:r>
              <a:rPr lang="el-GR" u="dbl" dirty="0" smtClean="0"/>
              <a:t>Συγκρίνατε τα αποτελέσματα του βήματος 9 με αυτά του 11.  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 startAt="13"/>
            </a:pPr>
            <a:r>
              <a:rPr lang="el-GR" u="dbl" dirty="0" smtClean="0"/>
              <a:t>Συμπληρώστε τον παρακάτω πίνακα, σταματήστε τη λειτουργία της μονάδας, μαζέψτε τα εργαλεία και παραδώστε αυτά.</a:t>
            </a:r>
          </a:p>
          <a:p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D.P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D.P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13</a:t>
            </a:fld>
            <a:endParaRPr lang="el-GR" dirty="0"/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1" y="1643051"/>
          <a:ext cx="9143999" cy="2500330"/>
        </p:xfrm>
        <a:graphic>
          <a:graphicData uri="http://schemas.openxmlformats.org/drawingml/2006/table">
            <a:tbl>
              <a:tblPr/>
              <a:tblGrid>
                <a:gridCol w="1224643"/>
                <a:gridCol w="989902"/>
                <a:gridCol w="1090959"/>
                <a:gridCol w="936657"/>
                <a:gridCol w="329838"/>
                <a:gridCol w="428628"/>
                <a:gridCol w="428628"/>
                <a:gridCol w="449030"/>
                <a:gridCol w="336788"/>
                <a:gridCol w="1211722"/>
                <a:gridCol w="936657"/>
                <a:gridCol w="780547"/>
              </a:tblGrid>
              <a:tr h="361022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Αριθμός</a:t>
                      </a:r>
                      <a:endParaRPr lang="el-GR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μετρήσεων</a:t>
                      </a:r>
                      <a:endParaRPr lang="el-GR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 1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2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  3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 4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     5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 6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7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037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Πλευρά</a:t>
                      </a:r>
                      <a:endParaRPr lang="el-GR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α(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cm</a:t>
                      </a:r>
                      <a:r>
                        <a:rPr lang="el-GR" sz="18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)</a:t>
                      </a:r>
                      <a:endParaRPr lang="el-GR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Πλευρά</a:t>
                      </a:r>
                      <a:endParaRPr lang="el-GR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β(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cm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)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Διατομή</a:t>
                      </a:r>
                      <a:endParaRPr lang="el-GR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Α </a:t>
                      </a:r>
                      <a:endParaRPr lang="el-GR" sz="2000" dirty="0" smtClean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(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cm</a:t>
                      </a:r>
                      <a:r>
                        <a:rPr lang="el-GR" sz="2000" baseline="30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2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) 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Μετρήσεις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ταχύτητας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Μέση</a:t>
                      </a:r>
                      <a:endParaRPr lang="el-GR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ταχύτητα</a:t>
                      </a:r>
                      <a:endParaRPr lang="el-GR" sz="1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u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(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m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/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s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)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Παροχή</a:t>
                      </a:r>
                      <a:endParaRPr lang="el-GR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Q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m</a:t>
                      </a:r>
                      <a:r>
                        <a:rPr lang="el-GR" sz="2000" baseline="30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3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/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s</a:t>
                      </a: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)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Έ</a:t>
                      </a:r>
                      <a:r>
                        <a:rPr lang="el-GR" sz="1600" dirty="0" smtClean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λεγχος</a:t>
                      </a:r>
                      <a:endParaRPr lang="el-GR" sz="16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17770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1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2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3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4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5</a:t>
                      </a:r>
                      <a:endParaRPr lang="el-GR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58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   </a:t>
                      </a: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1</a:t>
                      </a:r>
                      <a:r>
                        <a:rPr lang="el-GR" sz="2000" baseline="30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η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58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      </a:t>
                      </a:r>
                      <a:r>
                        <a:rPr lang="el-GR" sz="2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2</a:t>
                      </a:r>
                      <a:r>
                        <a:rPr lang="el-GR" sz="2000" baseline="30000">
                          <a:solidFill>
                            <a:srgbClr val="FF0000"/>
                          </a:solidFill>
                          <a:latin typeface="Century"/>
                          <a:ea typeface="Times New Roman"/>
                        </a:rPr>
                        <a:t>η</a:t>
                      </a:r>
                      <a:endParaRPr lang="el-GR" sz="200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FF0000"/>
                        </a:solidFill>
                        <a:latin typeface="Century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170895" y="3989261"/>
            <a:ext cx="5790033" cy="8626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b="1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Υπολογίστε  τη μέση ταχύτητα του αέρα σε </a:t>
            </a:r>
            <a:r>
              <a:rPr lang="el-GR" sz="2400" b="1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m/</a:t>
            </a:r>
            <a:r>
              <a:rPr lang="en-US" sz="2400" b="1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r>
              <a:rPr lang="el-GR" sz="2400" b="1" dirty="0" smtClean="0">
                <a:ln w="190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el-GR" sz="2400" b="1" dirty="0">
              <a:ln w="1905">
                <a:solidFill>
                  <a:srgbClr val="FFFF00"/>
                </a:solidFill>
              </a:ln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Ορθογώνιο 2"/>
              <p:cNvSpPr/>
              <p:nvPr/>
            </p:nvSpPr>
            <p:spPr>
              <a:xfrm>
                <a:off x="683568" y="260648"/>
                <a:ext cx="7416824" cy="83099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squar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lvl="0"/>
                <a:r>
                  <a:rPr lang="el-GR" sz="2400" b="1" dirty="0" smtClean="0">
                    <a:ln/>
                    <a:solidFill>
                      <a:schemeClr val="accent3"/>
                    </a:solidFill>
                  </a:rPr>
                  <a:t>Μετρήστε τις διαστάσεις του αεραγωγού και υπολογίστε τη διατομή του αεραγωγού </a:t>
                </a:r>
                <a:r>
                  <a:rPr lang="el-GR" sz="2400" b="1" dirty="0">
                    <a:ln/>
                    <a:solidFill>
                      <a:schemeClr val="accent3"/>
                    </a:solidFill>
                  </a:rPr>
                  <a:t>σε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4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1" i="1" smtClean="0">
                            <a:ln/>
                            <a:solidFill>
                              <a:schemeClr val="accent3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400" b="1" dirty="0" smtClean="0">
                    <a:ln/>
                    <a:solidFill>
                      <a:schemeClr val="accent3"/>
                    </a:solidFill>
                  </a:rPr>
                  <a:t>.</a:t>
                </a:r>
                <a:endParaRPr lang="el-GR" sz="2400" b="1" dirty="0">
                  <a:ln/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0648"/>
                <a:ext cx="7416824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07134"/>
            <a:ext cx="3282975" cy="196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Πλαίσιο 3"/>
          <p:cNvSpPr/>
          <p:nvPr/>
        </p:nvSpPr>
        <p:spPr>
          <a:xfrm>
            <a:off x="539552" y="1396564"/>
            <a:ext cx="4608512" cy="2576572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l-G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Μετρήστε </a:t>
            </a:r>
            <a:r>
              <a:rPr lang="el-G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την ταχύτητα του </a:t>
            </a:r>
            <a:r>
              <a:rPr lang="el-G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αέρα</a:t>
            </a:r>
            <a:endParaRPr lang="en-US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lvl="0"/>
            <a:r>
              <a:rPr lang="el-GR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l-GR" sz="2400" b="1" dirty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σε όσο περισσότερα σημεία </a:t>
            </a:r>
            <a:r>
              <a:rPr lang="el-GR" sz="2400" b="1" dirty="0" smtClean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l-GR" sz="2400" b="1" dirty="0">
                <a:ln w="900" cmpd="sng">
                  <a:solidFill>
                    <a:srgbClr val="FFC000">
                      <a:alpha val="55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του αεραγωγού μπορείτε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Ορθογώνιο 4"/>
              <p:cNvSpPr/>
              <p:nvPr/>
            </p:nvSpPr>
            <p:spPr>
              <a:xfrm>
                <a:off x="251520" y="5013176"/>
                <a:ext cx="4572000" cy="157799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l-GR" sz="2400" b="1" dirty="0" smtClean="0">
                    <a:ln w="1143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Υπολογίστε </a:t>
                </a:r>
                <a:r>
                  <a:rPr lang="el-GR" sz="2400" b="1" dirty="0">
                    <a:ln w="1143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την ποσότητα του διερχόμενου </a:t>
                </a:r>
                <a:r>
                  <a:rPr lang="el-GR" sz="2400" b="1" dirty="0" smtClean="0">
                    <a:ln w="1143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αέρα</a:t>
                </a:r>
                <a:r>
                  <a:rPr lang="en-US" sz="2400" b="1" dirty="0" smtClean="0">
                    <a:ln w="1143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l-GR" sz="2400" b="1" dirty="0" smtClean="0">
                    <a:ln w="1143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n-US" sz="2400" b="1" dirty="0">
                    <a:ln w="1143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. </a:t>
                </a:r>
                <a:endParaRPr lang="en-US" sz="2400" b="1" dirty="0" smtClean="0">
                  <a:ln w="11430">
                    <a:solidFill>
                      <a:srgbClr val="FFFF00"/>
                    </a:solidFill>
                  </a:ln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r>
                  <a:rPr lang="en-US" sz="2400" b="1" dirty="0" smtClean="0">
                    <a:ln w="11430">
                      <a:solidFill>
                        <a:srgbClr val="FFFF00"/>
                      </a:solidFill>
                    </a:ln>
                    <a:solidFill>
                      <a:srgbClr val="00B05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/>
                </a:r>
                <a:r>
                  <a:rPr lang="en-US" sz="2400" b="1" dirty="0" smtClean="0">
                    <a:ln w="11430">
                      <a:solidFill>
                        <a:srgbClr val="7030A0"/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V=A .U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n w="11430"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11430"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US" sz="2400" b="1" i="1" smtClean="0">
                            <a:ln w="11430">
                              <a:solidFill>
                                <a:srgbClr val="7030A0"/>
                              </a:solidFill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l-GR" sz="2400" b="1" dirty="0" smtClean="0">
                    <a:ln w="11430">
                      <a:solidFill>
                        <a:srgbClr val="7030A0"/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/</a:t>
                </a:r>
                <a:r>
                  <a:rPr lang="en-US" sz="2400" b="1" dirty="0">
                    <a:ln w="11430">
                      <a:solidFill>
                        <a:srgbClr val="7030A0"/>
                      </a:solidFill>
                    </a:ln>
                    <a:solidFill>
                      <a:schemeClr val="bg2">
                        <a:lumMod val="50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sec)</a:t>
                </a:r>
              </a:p>
              <a:p>
                <a:endParaRPr lang="el-GR" sz="2400" b="1" dirty="0">
                  <a:ln w="11430">
                    <a:solidFill>
                      <a:srgbClr val="FFFF00"/>
                    </a:solidFill>
                  </a:ln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13176"/>
                <a:ext cx="4572000" cy="1577996"/>
              </a:xfrm>
              <a:prstGeom prst="rect">
                <a:avLst/>
              </a:prstGeom>
              <a:blipFill rotWithShape="1">
                <a:blip r:embed="rId4"/>
                <a:stretch>
                  <a:fillRect l="-1163" r="-2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5763931" y="5949280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D.P</a:t>
            </a:r>
            <a:r>
              <a:rPr lang="en-US" sz="1600" dirty="0" smtClean="0">
                <a:solidFill>
                  <a:srgbClr val="FFFF00"/>
                </a:solidFill>
              </a:rPr>
              <a:t>. </a:t>
            </a:r>
            <a:endParaRPr lang="el-GR" sz="1600" dirty="0">
              <a:solidFill>
                <a:srgbClr val="FFFF00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49196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620688"/>
            <a:ext cx="4572000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l-G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πρέπει  </a:t>
            </a:r>
            <a:r>
              <a:rPr lang="el-GR" sz="2400" b="1" dirty="0">
                <a:ln w="50800"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να γίνεται </a:t>
            </a:r>
            <a:r>
              <a:rPr lang="el-GR" sz="2400" b="1" dirty="0" smtClean="0">
                <a:ln w="50800"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η </a:t>
            </a:r>
            <a:r>
              <a:rPr lang="el-GR" sz="2400" b="1" dirty="0">
                <a:ln w="50800">
                  <a:solidFill>
                    <a:srgbClr val="7030A0"/>
                  </a:solidFill>
                </a:ln>
                <a:solidFill>
                  <a:srgbClr val="FFFF00"/>
                </a:solidFill>
              </a:rPr>
              <a:t>μέτρηση</a:t>
            </a:r>
            <a:r>
              <a:rPr lang="el-GR" sz="2400" b="1" dirty="0">
                <a:ln w="50800">
                  <a:solidFill>
                    <a:srgbClr val="00B050"/>
                  </a:solidFill>
                </a:ln>
                <a:solidFill>
                  <a:srgbClr val="FFFF00"/>
                </a:solidFill>
              </a:rPr>
              <a:t> </a:t>
            </a:r>
            <a:r>
              <a:rPr lang="el-G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της ταχύτητας του αέρα στους </a:t>
            </a:r>
            <a:r>
              <a:rPr lang="el-G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αεραγωγούς</a:t>
            </a:r>
            <a:endParaRPr lang="el-GR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403648" y="2548354"/>
            <a:ext cx="6267970" cy="830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l-GR" sz="24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Μεγάλες ταχύτητες αέρα μπορεί να </a:t>
            </a:r>
            <a:r>
              <a:rPr lang="el-GR" sz="24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αυξήσουν την  </a:t>
            </a:r>
            <a:r>
              <a:rPr lang="el-GR" sz="2400" b="1" dirty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στάθμη θορύβου </a:t>
            </a:r>
          </a:p>
        </p:txBody>
      </p:sp>
      <p:sp>
        <p:nvSpPr>
          <p:cNvPr id="4" name="Πλαίσιο 3"/>
          <p:cNvSpPr/>
          <p:nvPr/>
        </p:nvSpPr>
        <p:spPr>
          <a:xfrm>
            <a:off x="323528" y="3933056"/>
            <a:ext cx="5206752" cy="1595021"/>
          </a:xfrm>
          <a:prstGeom prst="fram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Επίσης  </a:t>
            </a:r>
            <a:r>
              <a:rPr lang="el-GR" sz="2400" b="1" dirty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δεν εξασφαλίζουν συνθήκες </a:t>
            </a:r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ανέσεως </a:t>
            </a:r>
            <a:r>
              <a:rPr lang="el-GR" sz="2400" b="1" dirty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στον κλιματιζόμενο χώρο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smtClean="0">
                <a:solidFill>
                  <a:schemeClr val="bg1"/>
                </a:solidFill>
              </a:rPr>
              <a:t>D.P. </a:t>
            </a:r>
            <a:endParaRPr lang="el-GR" sz="1800" dirty="0">
              <a:solidFill>
                <a:schemeClr val="bg1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574631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Διάγραμμα ροής: Εσωτερική αποθήκευση 6"/>
          <p:cNvSpPr/>
          <p:nvPr/>
        </p:nvSpPr>
        <p:spPr>
          <a:xfrm>
            <a:off x="323528" y="332656"/>
            <a:ext cx="7560840" cy="2201525"/>
          </a:xfrm>
          <a:prstGeom prst="flowChartInternalStorag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2400" b="1" dirty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Αν η ταχύτητα του αέρα είναι πολύ </a:t>
            </a:r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μικρή</a:t>
            </a:r>
          </a:p>
          <a:p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μπορεί </a:t>
            </a:r>
            <a:r>
              <a:rPr lang="el-GR" sz="2400" b="1" dirty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να παραμείνουν ακλιμάτιστες </a:t>
            </a:r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περιοχές</a:t>
            </a:r>
          </a:p>
          <a:p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l-GR" sz="2400" b="1" dirty="0">
                <a:ln w="11430"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στον κλιματιζόμενο χώρο, </a:t>
            </a:r>
            <a:endParaRPr lang="el-GR" sz="2400" b="1" dirty="0" smtClean="0">
              <a:ln w="11430">
                <a:solidFill>
                  <a:srgbClr val="00B0F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l-GR" sz="2400" b="1" dirty="0" smtClean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γνωστές </a:t>
            </a:r>
            <a:r>
              <a:rPr lang="el-GR" sz="2400" b="1" dirty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σαν «νεκρές ζώνες». 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827584" y="4149080"/>
            <a:ext cx="7632848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2400" b="1" dirty="0">
                <a:ln>
                  <a:solidFill>
                    <a:srgbClr val="92D050"/>
                  </a:solidFill>
                </a:ln>
                <a:solidFill>
                  <a:schemeClr val="accent3"/>
                </a:solidFill>
              </a:rPr>
              <a:t>Τα όργανα με τα οποία μετράμε την ταχύτητα του </a:t>
            </a:r>
            <a:r>
              <a:rPr lang="el-GR" sz="2400" b="1" dirty="0" smtClean="0">
                <a:ln>
                  <a:solidFill>
                    <a:srgbClr val="92D050"/>
                  </a:solidFill>
                </a:ln>
                <a:solidFill>
                  <a:schemeClr val="accent3"/>
                </a:solidFill>
              </a:rPr>
              <a:t>αέρα</a:t>
            </a:r>
          </a:p>
          <a:p>
            <a:r>
              <a:rPr lang="el-GR" sz="2400" b="1" dirty="0" smtClean="0">
                <a:ln>
                  <a:solidFill>
                    <a:srgbClr val="92D05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el-GR" sz="24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ονομάζονται ταχύμετρα αέρα ή ανεμόμετρα</a:t>
            </a:r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D.P. </a:t>
            </a:r>
            <a:endParaRPr lang="el-GR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2573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Πλαίσιο 2"/>
          <p:cNvSpPr/>
          <p:nvPr/>
        </p:nvSpPr>
        <p:spPr>
          <a:xfrm>
            <a:off x="323528" y="116632"/>
            <a:ext cx="8136904" cy="1104245"/>
          </a:xfrm>
          <a:prstGeom prst="frame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l-GR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Η   μέγιστη </a:t>
            </a:r>
            <a:r>
              <a:rPr lang="el-GR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επιτρεπόμενη ταχύτητα αέρα </a:t>
            </a:r>
            <a:r>
              <a:rPr lang="el-GR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l-GR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σε </a:t>
            </a:r>
            <a:r>
              <a:rPr lang="el-GR" sz="2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l-GR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αεραγωγούς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4</a:t>
            </a:fld>
            <a:endParaRPr lang="el-GR" dirty="0"/>
          </a:p>
        </p:txBody>
      </p:sp>
      <p:pic>
        <p:nvPicPr>
          <p:cNvPr id="2050" name="Picture 2" descr="C:\Users\ΔΗΜΗΤΡΗΣ\Pictures\Χωρίς τίτλ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3" y="1484784"/>
            <a:ext cx="8724900" cy="491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8874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3996"/>
            <a:ext cx="7704856" cy="560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115616" y="40466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51520" y="173831"/>
            <a:ext cx="849694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l-GR" sz="2400" b="1" dirty="0" smtClean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Η μέγιστη </a:t>
            </a:r>
            <a:r>
              <a:rPr lang="el-GR" sz="24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</a:rPr>
              <a:t>επιτρεπόμενη στάθμη θορύβου σε  μονάδες db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D.P.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23651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0"/>
            <a:ext cx="40576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08162" y="4895166"/>
            <a:ext cx="442082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2400" dirty="0" smtClean="0"/>
              <a:t> </a:t>
            </a:r>
            <a:r>
              <a:rPr lang="el-GR" sz="2400" dirty="0"/>
              <a:t>ηλεκτρονικό θερμοανεμόμετρο</a:t>
            </a: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903340" y="5805264"/>
            <a:ext cx="2895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D.P</a:t>
            </a:r>
            <a:r>
              <a:rPr lang="en-US" sz="1600" dirty="0" smtClean="0"/>
              <a:t>. </a:t>
            </a: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580689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D.P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318749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30" y="4077072"/>
            <a:ext cx="762213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083343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Διπλή αγκύλη 2"/>
          <p:cNvSpPr/>
          <p:nvPr/>
        </p:nvSpPr>
        <p:spPr>
          <a:xfrm>
            <a:off x="755576" y="476672"/>
            <a:ext cx="6030416" cy="4597003"/>
          </a:xfrm>
          <a:prstGeom prst="bracketPai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400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l-GR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Απαιτούμενα όργανα και εργαλεία.</a:t>
            </a:r>
          </a:p>
          <a:p>
            <a:r>
              <a:rPr lang="el-GR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       </a:t>
            </a:r>
          </a:p>
          <a:p>
            <a:endParaRPr lang="el-GR" sz="2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r>
              <a:rPr lang="el-GR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Μονάδα με ανεμιστήρα και        αεραγωγό.              </a:t>
            </a:r>
          </a:p>
          <a:p>
            <a:endParaRPr lang="el-GR" sz="2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r>
              <a:rPr lang="el-GR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Ταχύμετρο αέρα.</a:t>
            </a:r>
          </a:p>
          <a:p>
            <a:endParaRPr lang="el-GR" sz="24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r>
              <a:rPr lang="el-GR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Μετροταινία.</a:t>
            </a:r>
            <a:endParaRPr lang="en-US" sz="24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endParaRPr lang="el-GR" sz="2400" b="1" dirty="0" smtClean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  <a:p>
            <a:r>
              <a:rPr lang="el-GR" sz="2400" b="1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Χαρτί  μολύβι </a:t>
            </a:r>
            <a:endParaRPr lang="el-GR" sz="2400" b="1" dirty="0">
              <a:ln>
                <a:solidFill>
                  <a:srgbClr val="FFC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6461867" y="6080319"/>
            <a:ext cx="1663824" cy="365125"/>
          </a:xfrm>
        </p:spPr>
        <p:txBody>
          <a:bodyPr>
            <a:prstTxWarp prst="textDeflate">
              <a:avLst/>
            </a:prstTxWarp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D.P</a:t>
            </a:r>
            <a:r>
              <a:rPr lang="en-US" sz="1800" dirty="0" smtClean="0"/>
              <a:t>. </a:t>
            </a:r>
            <a:endParaRPr lang="el-GR" sz="1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42372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ΠΟΡΕΙΑ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lvl="0" indent="-514350">
              <a:buClr>
                <a:srgbClr val="FFC000"/>
              </a:buClr>
              <a:buFont typeface="+mj-lt"/>
              <a:buAutoNum type="arabicPeriod"/>
            </a:pPr>
            <a:r>
              <a:rPr lang="el-GR" u="dbl" dirty="0" smtClean="0"/>
              <a:t>Μετρήστε τις διαστάσεις του αεραγωγού ( μήκος – πλάτος ).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/>
            </a:pPr>
            <a:r>
              <a:rPr lang="el-GR" u="dbl" dirty="0" smtClean="0"/>
              <a:t> Υπολογίστε την διατομή του αεραγωγού:</a:t>
            </a:r>
          </a:p>
          <a:p>
            <a:pPr marL="550926" indent="-514350">
              <a:buClr>
                <a:srgbClr val="FFC000"/>
              </a:buClr>
              <a:buFont typeface="+mj-lt"/>
              <a:buAutoNum type="arabicPeriod"/>
            </a:pPr>
            <a:r>
              <a:rPr lang="el-GR" dirty="0" smtClean="0"/>
              <a:t>Α = α . β  ( </a:t>
            </a:r>
            <a:r>
              <a:rPr lang="en-US" dirty="0" smtClean="0"/>
              <a:t>m</a:t>
            </a:r>
            <a:r>
              <a:rPr lang="el-GR" baseline="30000" dirty="0" smtClean="0"/>
              <a:t>2</a:t>
            </a:r>
            <a:r>
              <a:rPr lang="el-GR" dirty="0" smtClean="0"/>
              <a:t> )</a:t>
            </a:r>
          </a:p>
          <a:p>
            <a:pPr marL="550926" lvl="0" indent="-514350">
              <a:buClr>
                <a:srgbClr val="FFC000"/>
              </a:buClr>
              <a:buFont typeface="+mj-lt"/>
              <a:buAutoNum type="arabicPeriod"/>
            </a:pPr>
            <a:r>
              <a:rPr lang="el-GR" u="dbl" dirty="0" smtClean="0"/>
              <a:t>Χωρίστε τη διατομή του αεραγωγού σε νοητά τετράγωνα πλευράς 15 </a:t>
            </a:r>
            <a:r>
              <a:rPr lang="en-US" u="dbl" dirty="0" smtClean="0"/>
              <a:t>cm</a:t>
            </a:r>
            <a:r>
              <a:rPr lang="el-GR" u="dbl" dirty="0" smtClean="0"/>
              <a:t>. </a:t>
            </a:r>
          </a:p>
          <a:p>
            <a:endParaRPr lang="el-GR" dirty="0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 smtClean="0">
                <a:solidFill>
                  <a:srgbClr val="FF0000"/>
                </a:solidFill>
              </a:rPr>
              <a:t>D.P</a:t>
            </a:r>
            <a:r>
              <a:rPr lang="en-US" dirty="0" smtClean="0"/>
              <a:t>. </a:t>
            </a:r>
            <a:endParaRPr lang="el-GR" dirty="0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AB185-D3FC-457B-9A1A-F4E97047194B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Επιχειρηματικό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494</Words>
  <Application>Microsoft Office PowerPoint</Application>
  <PresentationFormat>Προβολή στην οθόνη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Τεχνικό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ΠΟΡΕΙΑ</vt:lpstr>
      <vt:lpstr>ΣΥΝΕΧΕΙΑ</vt:lpstr>
      <vt:lpstr>ΣΥΝΕΧΕΙΑ</vt:lpstr>
      <vt:lpstr>ΣΥΝΕΧΕΙΑ</vt:lpstr>
      <vt:lpstr>Διαφάνεια 13</vt:lpstr>
      <vt:lpstr>Διαφάνεια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ΔΗΜΗΤΡΗΣ</dc:creator>
  <cp:lastModifiedBy>Dimitris</cp:lastModifiedBy>
  <cp:revision>25</cp:revision>
  <dcterms:created xsi:type="dcterms:W3CDTF">2014-10-18T19:03:35Z</dcterms:created>
  <dcterms:modified xsi:type="dcterms:W3CDTF">2015-11-18T18:08:47Z</dcterms:modified>
</cp:coreProperties>
</file>