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0"/>
  </p:notesMasterIdLst>
  <p:sldIdLst>
    <p:sldId id="256" r:id="rId2"/>
    <p:sldId id="266" r:id="rId3"/>
    <p:sldId id="267" r:id="rId4"/>
    <p:sldId id="268" r:id="rId5"/>
    <p:sldId id="270" r:id="rId6"/>
    <p:sldId id="271" r:id="rId7"/>
    <p:sldId id="272" r:id="rId8"/>
    <p:sldId id="287" r:id="rId9"/>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8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κεφαλίδας"/>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2 - Θέση ημερομηνίας"/>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AEE1969-94C5-43D0-B1BD-C5151FF7AC05}" type="datetimeFigureOut">
              <a:rPr lang="el-GR" smtClean="0"/>
              <a:pPr/>
              <a:t>10/2/2026</a:t>
            </a:fld>
            <a:endParaRPr lang="el-GR"/>
          </a:p>
        </p:txBody>
      </p:sp>
      <p:sp>
        <p:nvSpPr>
          <p:cNvPr id="4" name="3 - Θέση εικόνας διαφάνειας"/>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4 - Θέση σημειώσεων"/>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5 - Θέση υποσέλιδου"/>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6 - Θέση αριθμού διαφάνειας"/>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10B5EFC-271C-4482-98DE-329AAB8C8277}" type="slidenum">
              <a:rPr lang="el-GR" smtClean="0"/>
              <a:pPr/>
              <a:t>‹#›</a:t>
            </a:fld>
            <a:endParaRPr lang="el-GR"/>
          </a:p>
        </p:txBody>
      </p:sp>
    </p:spTree>
    <p:extLst>
      <p:ext uri="{BB962C8B-B14F-4D97-AF65-F5344CB8AC3E}">
        <p14:creationId xmlns:p14="http://schemas.microsoft.com/office/powerpoint/2010/main" val="365135787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spTree>
      <p:nvGrpSpPr>
        <p:cNvPr id="1" name=""/>
        <p:cNvGrpSpPr/>
        <p:nvPr/>
      </p:nvGrpSpPr>
      <p:grpSpPr>
        <a:xfrm>
          <a:off x="0" y="0"/>
          <a:ext cx="0" cy="0"/>
          <a:chOff x="0" y="0"/>
          <a:chExt cx="0" cy="0"/>
        </a:xfrm>
      </p:grpSpPr>
      <p:sp>
        <p:nvSpPr>
          <p:cNvPr id="7" name="6 - Ελεύθερη σχεδίαση"/>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8" name="7 - Ελεύθερη σχεδίαση"/>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8 - Τίτλος"/>
          <p:cNvSpPr>
            <a:spLocks noGrp="1"/>
          </p:cNvSpPr>
          <p:nvPr>
            <p:ph type="ctrTitle"/>
          </p:nvPr>
        </p:nvSpPr>
        <p:spPr>
          <a:xfrm>
            <a:off x="429064" y="3337560"/>
            <a:ext cx="6480048" cy="2301240"/>
          </a:xfrm>
        </p:spPr>
        <p:txBody>
          <a:bodyPr rIns="45720" anchor="t"/>
          <a:lstStyle>
            <a:lvl1pPr algn="r">
              <a:defRPr lang="en-US" b="1" cap="all" baseline="0"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el-GR" smtClean="0"/>
              <a:t>Kλικ για επεξεργασία του τίτλου</a:t>
            </a:r>
            <a:endParaRPr kumimoji="0" lang="en-US"/>
          </a:p>
        </p:txBody>
      </p:sp>
      <p:sp>
        <p:nvSpPr>
          <p:cNvPr id="17" name="16 - Υπότιτλος"/>
          <p:cNvSpPr>
            <a:spLocks noGrp="1"/>
          </p:cNvSpPr>
          <p:nvPr>
            <p:ph type="subTitle" idx="1"/>
          </p:nvPr>
        </p:nvSpPr>
        <p:spPr>
          <a:xfrm>
            <a:off x="433050" y="1544812"/>
            <a:ext cx="6480048" cy="1752600"/>
          </a:xfrm>
        </p:spPr>
        <p:txBody>
          <a:bodyPr tIns="0" rIns="45720" bIns="0" anchor="b">
            <a:normAutofit/>
          </a:bodyPr>
          <a:lstStyle>
            <a:lvl1pPr marL="0" indent="0" algn="r">
              <a:buNone/>
              <a:defRPr sz="2000">
                <a:solidFill>
                  <a:schemeClr val="tx1"/>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l-GR" smtClean="0"/>
              <a:t>Κάντε κλικ για να επεξεργαστείτε τον υπότιτλο του υποδείγματος</a:t>
            </a:r>
            <a:endParaRPr kumimoji="0" lang="en-US"/>
          </a:p>
        </p:txBody>
      </p:sp>
      <p:sp>
        <p:nvSpPr>
          <p:cNvPr id="30" name="29 - Θέση ημερομηνίας"/>
          <p:cNvSpPr>
            <a:spLocks noGrp="1"/>
          </p:cNvSpPr>
          <p:nvPr>
            <p:ph type="dt" sz="half" idx="10"/>
          </p:nvPr>
        </p:nvSpPr>
        <p:spPr/>
        <p:txBody>
          <a:bodyPr/>
          <a:lstStyle/>
          <a:p>
            <a:fld id="{EAF69DE2-6CE6-4D02-8989-E66C700699B2}" type="datetime1">
              <a:rPr lang="el-GR" smtClean="0"/>
              <a:pPr/>
              <a:t>10/2/2026</a:t>
            </a:fld>
            <a:endParaRPr lang="el-GR"/>
          </a:p>
        </p:txBody>
      </p:sp>
      <p:sp>
        <p:nvSpPr>
          <p:cNvPr id="19" name="18 - Θέση υποσέλιδου"/>
          <p:cNvSpPr>
            <a:spLocks noGrp="1"/>
          </p:cNvSpPr>
          <p:nvPr>
            <p:ph type="ftr" sz="quarter" idx="11"/>
          </p:nvPr>
        </p:nvSpPr>
        <p:spPr/>
        <p:txBody>
          <a:bodyPr/>
          <a:lstStyle/>
          <a:p>
            <a:endParaRPr lang="el-GR"/>
          </a:p>
        </p:txBody>
      </p:sp>
      <p:sp>
        <p:nvSpPr>
          <p:cNvPr id="27" name="26 - Θέση αριθμού διαφάνειας"/>
          <p:cNvSpPr>
            <a:spLocks noGrp="1"/>
          </p:cNvSpPr>
          <p:nvPr>
            <p:ph type="sldNum" sz="quarter" idx="12"/>
          </p:nvPr>
        </p:nvSpPr>
        <p:spPr/>
        <p:txBody>
          <a:bodyPr/>
          <a:lstStyle/>
          <a:p>
            <a:fld id="{A7BBD43A-B2BE-4F9D-8B80-D050AE01C852}" type="slidenum">
              <a:rPr lang="el-GR" smtClean="0"/>
              <a:pPr/>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p:txBody>
          <a:bodyPr vert="eaVer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8D7F9485-2922-4444-BE26-C5E5DF99C1D2}" type="datetime1">
              <a:rPr lang="el-GR" smtClean="0"/>
              <a:pPr/>
              <a:t>10/2/2026</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A7BBD43A-B2BE-4F9D-8B80-D050AE01C852}"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03E4F030-9682-4A08-BE8A-D32A72F092E2}" type="datetime1">
              <a:rPr lang="el-GR" smtClean="0"/>
              <a:pPr/>
              <a:t>10/2/2026</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A7BBD43A-B2BE-4F9D-8B80-D050AE01C852}"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lgn="l">
              <a:defRPr/>
            </a:lvl1pPr>
          </a:lstStyle>
          <a:p>
            <a:r>
              <a:rPr kumimoji="0" lang="el-GR" smtClean="0"/>
              <a:t>Kλικ για επεξεργασία του τίτλου</a:t>
            </a:r>
            <a:endParaRPr kumimoji="0" lang="en-US"/>
          </a:p>
        </p:txBody>
      </p:sp>
      <p:sp>
        <p:nvSpPr>
          <p:cNvPr id="3" name="2 - Θέση περιεχομένου"/>
          <p:cNvSpPr>
            <a:spLocks noGrp="1"/>
          </p:cNvSpPr>
          <p:nvPr>
            <p:ph idx="1"/>
          </p:nvPr>
        </p:nvSpPr>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69E56906-E18F-423B-A845-9B9A1F4CA229}" type="datetime1">
              <a:rPr lang="el-GR" smtClean="0"/>
              <a:pPr/>
              <a:t>10/2/2026</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A7BBD43A-B2BE-4F9D-8B80-D050AE01C852}" type="slidenum">
              <a:rPr lang="el-GR" smtClean="0"/>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spTree>
      <p:nvGrpSpPr>
        <p:cNvPr id="1" name=""/>
        <p:cNvGrpSpPr/>
        <p:nvPr/>
      </p:nvGrpSpPr>
      <p:grpSpPr>
        <a:xfrm>
          <a:off x="0" y="0"/>
          <a:ext cx="0" cy="0"/>
          <a:chOff x="0" y="0"/>
          <a:chExt cx="0" cy="0"/>
        </a:xfrm>
      </p:grpSpPr>
      <p:sp>
        <p:nvSpPr>
          <p:cNvPr id="7" name="6 - Ελεύθερη σχεδίαση"/>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9" name="8 - Ελεύθερη σχεδίαση"/>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2" name="1 - Τίτλος"/>
          <p:cNvSpPr>
            <a:spLocks noGrp="1"/>
          </p:cNvSpPr>
          <p:nvPr>
            <p:ph type="title"/>
          </p:nvPr>
        </p:nvSpPr>
        <p:spPr>
          <a:xfrm>
            <a:off x="685800" y="3583837"/>
            <a:ext cx="6629400" cy="1826363"/>
          </a:xfrm>
        </p:spPr>
        <p:txBody>
          <a:bodyPr tIns="0" bIns="0" anchor="t"/>
          <a:lstStyle>
            <a:lvl1pPr algn="l">
              <a:buNone/>
              <a:defRPr sz="4200" b="1" cap="none" baseline="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685800" y="2485800"/>
            <a:ext cx="6629400" cy="1066688"/>
          </a:xfrm>
        </p:spPr>
        <p:txBody>
          <a:bodyPr lIns="45720" tIns="0" rIns="45720" bIns="0" anchor="b"/>
          <a:lstStyle>
            <a:lvl1pPr marL="0" indent="0" algn="l">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fld id="{271F740C-6122-4F0D-90EA-A8D280D26288}" type="datetime1">
              <a:rPr lang="el-GR" smtClean="0"/>
              <a:pPr/>
              <a:t>10/2/2026</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A7BBD43A-B2BE-4F9D-8B80-D050AE01C852}" type="slidenum">
              <a:rPr lang="el-GR" smtClean="0"/>
              <a:pPr/>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7467600" cy="1143000"/>
          </a:xfrm>
        </p:spPr>
        <p:txBody>
          <a:bodyPr/>
          <a:lstStyle/>
          <a:p>
            <a:r>
              <a:rPr kumimoji="0" lang="el-GR" smtClean="0"/>
              <a:t>Kλικ για επεξεργασία του τίτλου</a:t>
            </a:r>
            <a:endParaRPr kumimoji="0" lang="en-US"/>
          </a:p>
        </p:txBody>
      </p:sp>
      <p:sp>
        <p:nvSpPr>
          <p:cNvPr id="3" name="2 - Θέση περιεχομένου"/>
          <p:cNvSpPr>
            <a:spLocks noGrp="1"/>
          </p:cNvSpPr>
          <p:nvPr>
            <p:ph sz="half" idx="1"/>
          </p:nvPr>
        </p:nvSpPr>
        <p:spPr>
          <a:xfrm>
            <a:off x="45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περιεχομένου"/>
          <p:cNvSpPr>
            <a:spLocks noGrp="1"/>
          </p:cNvSpPr>
          <p:nvPr>
            <p:ph sz="half" idx="2"/>
          </p:nvPr>
        </p:nvSpPr>
        <p:spPr>
          <a:xfrm>
            <a:off x="426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4 - Θέση ημερομηνίας"/>
          <p:cNvSpPr>
            <a:spLocks noGrp="1"/>
          </p:cNvSpPr>
          <p:nvPr>
            <p:ph type="dt" sz="half" idx="10"/>
          </p:nvPr>
        </p:nvSpPr>
        <p:spPr/>
        <p:txBody>
          <a:bodyPr/>
          <a:lstStyle/>
          <a:p>
            <a:fld id="{359D2C1F-75A4-4E78-92B5-9168E529BEA5}" type="datetime1">
              <a:rPr lang="el-GR" smtClean="0"/>
              <a:pPr/>
              <a:t>10/2/2026</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A7BBD43A-B2BE-4F9D-8B80-D050AE01C852}" type="slidenum">
              <a:rPr lang="el-GR" smtClean="0"/>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8229600" cy="1143000"/>
          </a:xfrm>
        </p:spPr>
        <p:txBody>
          <a:bodyPr anchor="ctr"/>
          <a:lstStyle>
            <a:lvl1pPr>
              <a:defRPr/>
            </a:lvl1pPr>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457200" y="5486400"/>
            <a:ext cx="4040188"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Kλικ για επεξεργασία των στυλ του υποδείγματος</a:t>
            </a:r>
          </a:p>
        </p:txBody>
      </p:sp>
      <p:sp>
        <p:nvSpPr>
          <p:cNvPr id="4" name="3 - Θέση κειμένου"/>
          <p:cNvSpPr>
            <a:spLocks noGrp="1"/>
          </p:cNvSpPr>
          <p:nvPr>
            <p:ph type="body" sz="half" idx="3"/>
          </p:nvPr>
        </p:nvSpPr>
        <p:spPr>
          <a:xfrm>
            <a:off x="4645025" y="5486400"/>
            <a:ext cx="4041775"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Kλικ για επεξεργασία των στυλ του υποδείγματος</a:t>
            </a:r>
          </a:p>
        </p:txBody>
      </p:sp>
      <p:sp>
        <p:nvSpPr>
          <p:cNvPr id="5" name="4 - Θέση περιεχομένου"/>
          <p:cNvSpPr>
            <a:spLocks noGrp="1"/>
          </p:cNvSpPr>
          <p:nvPr>
            <p:ph sz="quarter" idx="2"/>
          </p:nvPr>
        </p:nvSpPr>
        <p:spPr>
          <a:xfrm>
            <a:off x="457200" y="1516912"/>
            <a:ext cx="4040188"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6" name="5 - Θέση περιεχομένου"/>
          <p:cNvSpPr>
            <a:spLocks noGrp="1"/>
          </p:cNvSpPr>
          <p:nvPr>
            <p:ph sz="quarter" idx="4"/>
          </p:nvPr>
        </p:nvSpPr>
        <p:spPr>
          <a:xfrm>
            <a:off x="4645025" y="1516912"/>
            <a:ext cx="4041775"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7" name="6 - Θέση ημερομηνίας"/>
          <p:cNvSpPr>
            <a:spLocks noGrp="1"/>
          </p:cNvSpPr>
          <p:nvPr>
            <p:ph type="dt" sz="half" idx="10"/>
          </p:nvPr>
        </p:nvSpPr>
        <p:spPr/>
        <p:txBody>
          <a:bodyPr/>
          <a:lstStyle/>
          <a:p>
            <a:fld id="{A1381719-EF81-4D18-8EB9-BC6B125BE669}" type="datetime1">
              <a:rPr lang="el-GR" smtClean="0"/>
              <a:pPr/>
              <a:t>10/2/2026</a:t>
            </a:fld>
            <a:endParaRPr lang="el-GR"/>
          </a:p>
        </p:txBody>
      </p:sp>
      <p:sp>
        <p:nvSpPr>
          <p:cNvPr id="8" name="7 - Θέση υποσέλιδου"/>
          <p:cNvSpPr>
            <a:spLocks noGrp="1"/>
          </p:cNvSpPr>
          <p:nvPr>
            <p:ph type="ftr" sz="quarter" idx="11"/>
          </p:nvPr>
        </p:nvSpPr>
        <p:spPr/>
        <p:txBody>
          <a:bodyPr/>
          <a:lstStyle/>
          <a:p>
            <a:endParaRPr lang="el-GR"/>
          </a:p>
        </p:txBody>
      </p:sp>
      <p:sp>
        <p:nvSpPr>
          <p:cNvPr id="9" name="8 - Θέση αριθμού διαφάνειας"/>
          <p:cNvSpPr>
            <a:spLocks noGrp="1"/>
          </p:cNvSpPr>
          <p:nvPr>
            <p:ph type="sldNum" sz="quarter" idx="12"/>
          </p:nvPr>
        </p:nvSpPr>
        <p:spPr/>
        <p:txBody>
          <a:bodyPr/>
          <a:lstStyle/>
          <a:p>
            <a:fld id="{A7BBD43A-B2BE-4F9D-8B80-D050AE01C852}" type="slidenum">
              <a:rPr lang="el-GR" smtClean="0"/>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320"/>
            <a:ext cx="7470648" cy="1143000"/>
          </a:xfrm>
        </p:spPr>
        <p:txBody>
          <a:bodyPr anchor="ctr"/>
          <a:lstStyle>
            <a:lvl1pPr algn="l">
              <a:defRPr sz="4600"/>
            </a:lvl1pPr>
          </a:lstStyle>
          <a:p>
            <a:r>
              <a:rPr kumimoji="0" lang="el-GR" smtClean="0"/>
              <a:t>Kλικ για επεξεργασία του τίτλου</a:t>
            </a:r>
            <a:endParaRPr kumimoji="0" lang="en-US"/>
          </a:p>
        </p:txBody>
      </p:sp>
      <p:sp>
        <p:nvSpPr>
          <p:cNvPr id="7" name="6 - Θέση ημερομηνίας"/>
          <p:cNvSpPr>
            <a:spLocks noGrp="1"/>
          </p:cNvSpPr>
          <p:nvPr>
            <p:ph type="dt" sz="half" idx="10"/>
          </p:nvPr>
        </p:nvSpPr>
        <p:spPr/>
        <p:txBody>
          <a:bodyPr/>
          <a:lstStyle/>
          <a:p>
            <a:fld id="{047B312B-0FD2-4E9C-98CF-A13D0002E128}" type="datetime1">
              <a:rPr lang="el-GR" smtClean="0"/>
              <a:pPr/>
              <a:t>10/2/2026</a:t>
            </a:fld>
            <a:endParaRPr lang="el-GR"/>
          </a:p>
        </p:txBody>
      </p:sp>
      <p:sp>
        <p:nvSpPr>
          <p:cNvPr id="8" name="7 - Θέση αριθμού διαφάνειας"/>
          <p:cNvSpPr>
            <a:spLocks noGrp="1"/>
          </p:cNvSpPr>
          <p:nvPr>
            <p:ph type="sldNum" sz="quarter" idx="11"/>
          </p:nvPr>
        </p:nvSpPr>
        <p:spPr/>
        <p:txBody>
          <a:bodyPr/>
          <a:lstStyle/>
          <a:p>
            <a:fld id="{A7BBD43A-B2BE-4F9D-8B80-D050AE01C852}" type="slidenum">
              <a:rPr lang="el-GR" smtClean="0"/>
              <a:pPr/>
              <a:t>‹#›</a:t>
            </a:fld>
            <a:endParaRPr lang="el-GR"/>
          </a:p>
        </p:txBody>
      </p:sp>
      <p:sp>
        <p:nvSpPr>
          <p:cNvPr id="9" name="8 - Θέση υποσέλιδου"/>
          <p:cNvSpPr>
            <a:spLocks noGrp="1"/>
          </p:cNvSpPr>
          <p:nvPr>
            <p:ph type="ftr" sz="quarter" idx="12"/>
          </p:nvPr>
        </p:nvSpPr>
        <p:spPr/>
        <p:txBody>
          <a:bodyPr/>
          <a:lstStyle/>
          <a:p>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16FF84FD-DE72-4159-A871-B832AF8CA649}" type="datetime1">
              <a:rPr lang="el-GR" smtClean="0"/>
              <a:pPr/>
              <a:t>10/2/2026</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p:txBody>
          <a:bodyPr/>
          <a:lstStyle/>
          <a:p>
            <a:fld id="{A7BBD43A-B2BE-4F9D-8B80-D050AE01C852}"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1185528"/>
            <a:ext cx="3200400" cy="730250"/>
          </a:xfrm>
        </p:spPr>
        <p:txBody>
          <a:bodyPr tIns="0" bIns="0" anchor="t"/>
          <a:lstStyle>
            <a:lvl1pPr algn="l">
              <a:buNone/>
              <a:defRPr sz="1800" b="1">
                <a:solidFill>
                  <a:schemeClr val="accent1"/>
                </a:solidFill>
              </a:defRPr>
            </a:lvl1pPr>
          </a:lstStyle>
          <a:p>
            <a:r>
              <a:rPr kumimoji="0" lang="el-GR" smtClean="0"/>
              <a:t>Kλικ για επεξεργασία του τίτλου</a:t>
            </a:r>
            <a:endParaRPr kumimoji="0" lang="en-US"/>
          </a:p>
        </p:txBody>
      </p:sp>
      <p:sp>
        <p:nvSpPr>
          <p:cNvPr id="3" name="2 - Θέση κειμένου"/>
          <p:cNvSpPr>
            <a:spLocks noGrp="1"/>
          </p:cNvSpPr>
          <p:nvPr>
            <p:ph type="body" idx="2"/>
          </p:nvPr>
        </p:nvSpPr>
        <p:spPr>
          <a:xfrm>
            <a:off x="457200" y="214424"/>
            <a:ext cx="2743200" cy="914400"/>
          </a:xfrm>
        </p:spPr>
        <p:txBody>
          <a:bodyPr lIns="45720" tIns="0" rIns="45720" bIns="0" anchor="b"/>
          <a:lstStyle>
            <a:lvl1pPr marL="0" indent="0" algn="l">
              <a:buNone/>
              <a:defRPr sz="1400"/>
            </a:lvl1pPr>
            <a:lvl2pPr>
              <a:buNone/>
              <a:defRPr sz="1200"/>
            </a:lvl2pPr>
            <a:lvl3pPr>
              <a:buNone/>
              <a:defRPr sz="1000"/>
            </a:lvl3pPr>
            <a:lvl4pPr>
              <a:buNone/>
              <a:defRPr sz="900"/>
            </a:lvl4pPr>
            <a:lvl5pPr>
              <a:buNone/>
              <a:defRPr sz="900"/>
            </a:lvl5pPr>
          </a:lstStyle>
          <a:p>
            <a:pPr lvl="0" eaLnBrk="1" latinLnBrk="0" hangingPunct="1"/>
            <a:r>
              <a:rPr kumimoji="0" lang="el-GR" smtClean="0"/>
              <a:t>Kλικ για επεξεργασία των στυλ του υποδείγματος</a:t>
            </a:r>
          </a:p>
        </p:txBody>
      </p:sp>
      <p:sp>
        <p:nvSpPr>
          <p:cNvPr id="4" name="3 - Θέση περιεχομένου"/>
          <p:cNvSpPr>
            <a:spLocks noGrp="1"/>
          </p:cNvSpPr>
          <p:nvPr>
            <p:ph sz="half" idx="1"/>
          </p:nvPr>
        </p:nvSpPr>
        <p:spPr>
          <a:xfrm>
            <a:off x="457200" y="1981200"/>
            <a:ext cx="7086600" cy="3810000"/>
          </a:xfrm>
        </p:spPr>
        <p:txBody>
          <a:bodyPr/>
          <a:lstStyle>
            <a:lvl1pPr>
              <a:defRPr sz="2800"/>
            </a:lvl1pPr>
            <a:lvl2pPr>
              <a:defRPr sz="2400"/>
            </a:lvl2pPr>
            <a:lvl3pPr>
              <a:defRPr sz="2200"/>
            </a:lvl3pPr>
            <a:lvl4pPr>
              <a:defRPr sz="2000"/>
            </a:lvl4pPr>
            <a:lvl5pPr>
              <a:defRPr sz="20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4 - Θέση ημερομηνίας"/>
          <p:cNvSpPr>
            <a:spLocks noGrp="1"/>
          </p:cNvSpPr>
          <p:nvPr>
            <p:ph type="dt" sz="half" idx="10"/>
          </p:nvPr>
        </p:nvSpPr>
        <p:spPr/>
        <p:txBody>
          <a:bodyPr/>
          <a:lstStyle/>
          <a:p>
            <a:fld id="{1BA67DED-E009-49A8-A256-C0F57054E90D}" type="datetime1">
              <a:rPr lang="el-GR" smtClean="0"/>
              <a:pPr/>
              <a:t>10/2/2026</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a:xfrm>
            <a:off x="8156448" y="6422064"/>
            <a:ext cx="762000" cy="365125"/>
          </a:xfrm>
        </p:spPr>
        <p:txBody>
          <a:bodyPr/>
          <a:lstStyle/>
          <a:p>
            <a:fld id="{A7BBD43A-B2BE-4F9D-8B80-D050AE01C852}" type="slidenum">
              <a:rPr lang="el-GR" smtClean="0"/>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5556732" y="1705709"/>
            <a:ext cx="3053868" cy="1253808"/>
          </a:xfrm>
        </p:spPr>
        <p:txBody>
          <a:bodyPr anchor="b"/>
          <a:lstStyle>
            <a:lvl1pPr algn="l">
              <a:buNone/>
              <a:defRPr sz="2200" b="1">
                <a:solidFill>
                  <a:schemeClr val="accent1"/>
                </a:solidFill>
              </a:defRPr>
            </a:lvl1pPr>
          </a:lstStyle>
          <a:p>
            <a:r>
              <a:rPr kumimoji="0" lang="el-GR" smtClean="0"/>
              <a:t>Kλικ για επεξεργασία του τίτλου</a:t>
            </a:r>
            <a:endParaRPr kumimoji="0" lang="en-US"/>
          </a:p>
        </p:txBody>
      </p:sp>
      <p:sp>
        <p:nvSpPr>
          <p:cNvPr id="3" name="2 - Θέση εικόνας"/>
          <p:cNvSpPr>
            <a:spLocks noGrp="1"/>
          </p:cNvSpPr>
          <p:nvPr>
            <p:ph type="pic" idx="1"/>
          </p:nvPr>
        </p:nvSpPr>
        <p:spPr>
          <a:xfrm>
            <a:off x="1065628" y="1019907"/>
            <a:ext cx="4114800" cy="4114800"/>
          </a:xfrm>
          <a:prstGeom prst="ellipse">
            <a:avLst/>
          </a:prstGeom>
          <a:solidFill>
            <a:schemeClr val="bg2">
              <a:shade val="50000"/>
            </a:schemeClr>
          </a:solidFill>
          <a:ln w="50800" cap="flat">
            <a:solidFill>
              <a:schemeClr val="bg2"/>
            </a:solidFill>
            <a:miter lim="800000"/>
          </a:ln>
          <a:effectLst>
            <a:outerShdw blurRad="152000" dist="345000" dir="5400000" sx="-80000" sy="-18000" rotWithShape="0">
              <a:srgbClr val="000000">
                <a:alpha val="25000"/>
              </a:srgbClr>
            </a:outerShdw>
          </a:effectLst>
          <a:scene3d>
            <a:camera prst="orthographicFront"/>
            <a:lightRig rig="contrasting" dir="t">
              <a:rot lat="0" lon="0" rev="2400000"/>
            </a:lightRig>
          </a:scene3d>
          <a:sp3d contourW="7620">
            <a:bevelT w="63500" h="63500"/>
            <a:contourClr>
              <a:schemeClr val="bg2">
                <a:shade val="50000"/>
              </a:schemeClr>
            </a:contourClr>
          </a:sp3d>
        </p:spPr>
        <p:txBody>
          <a:bodyPr/>
          <a:lstStyle>
            <a:lvl1pPr marL="0" indent="0">
              <a:buNone/>
              <a:defRPr sz="3200"/>
            </a:lvl1pPr>
          </a:lstStyle>
          <a:p>
            <a:r>
              <a:rPr kumimoji="0" lang="el-GR" smtClean="0"/>
              <a:t>Κάντε κλικ στο εικονίδιο για να προσθέσετε μια εικόνα</a:t>
            </a:r>
            <a:endParaRPr kumimoji="0" lang="en-US" dirty="0"/>
          </a:p>
        </p:txBody>
      </p:sp>
      <p:sp>
        <p:nvSpPr>
          <p:cNvPr id="4" name="3 - Θέση κειμένου"/>
          <p:cNvSpPr>
            <a:spLocks noGrp="1"/>
          </p:cNvSpPr>
          <p:nvPr>
            <p:ph type="body" sz="half" idx="2"/>
          </p:nvPr>
        </p:nvSpPr>
        <p:spPr>
          <a:xfrm>
            <a:off x="5556734" y="2998765"/>
            <a:ext cx="3053866" cy="2663482"/>
          </a:xfrm>
        </p:spPr>
        <p:txBody>
          <a:bodyPr lIns="45720" rIns="45720"/>
          <a:lstStyle>
            <a:lvl1pPr marL="0" indent="0">
              <a:buFontTx/>
              <a:buNone/>
              <a:defRPr sz="12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l-GR" smtClean="0"/>
              <a:t>Kλικ για επεξεργασία των στυλ του υποδείγματος</a:t>
            </a:r>
          </a:p>
        </p:txBody>
      </p:sp>
      <p:sp>
        <p:nvSpPr>
          <p:cNvPr id="5" name="4 - Θέση ημερομηνίας"/>
          <p:cNvSpPr>
            <a:spLocks noGrp="1"/>
          </p:cNvSpPr>
          <p:nvPr>
            <p:ph type="dt" sz="half" idx="10"/>
          </p:nvPr>
        </p:nvSpPr>
        <p:spPr>
          <a:xfrm>
            <a:off x="457200" y="6422064"/>
            <a:ext cx="2133600" cy="365125"/>
          </a:xfrm>
        </p:spPr>
        <p:txBody>
          <a:bodyPr/>
          <a:lstStyle/>
          <a:p>
            <a:fld id="{951570CF-37C5-4978-B8DE-5674A383E084}" type="datetime1">
              <a:rPr lang="el-GR" smtClean="0"/>
              <a:pPr/>
              <a:t>10/2/2026</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A7BBD43A-B2BE-4F9D-8B80-D050AE01C852}" type="slidenum">
              <a:rPr lang="el-GR" smtClean="0"/>
              <a:pPr/>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2" name="11 - Ελεύθερη σχεδίαση"/>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16" name="15 - Ελεύθερη σχεδίαση"/>
          <p:cNvSpPr>
            <a:spLocks/>
          </p:cNvSpPr>
          <p:nvPr/>
        </p:nvSpPr>
        <p:spPr bwMode="auto">
          <a:xfrm>
            <a:off x="7315200" y="0"/>
            <a:ext cx="1828800"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2082" y="1734"/>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8 - Θέση τίτλου"/>
          <p:cNvSpPr>
            <a:spLocks noGrp="1"/>
          </p:cNvSpPr>
          <p:nvPr>
            <p:ph type="title"/>
          </p:nvPr>
        </p:nvSpPr>
        <p:spPr>
          <a:xfrm>
            <a:off x="457200" y="274638"/>
            <a:ext cx="7467600" cy="1143000"/>
          </a:xfrm>
          <a:prstGeom prst="rect">
            <a:avLst/>
          </a:prstGeom>
        </p:spPr>
        <p:txBody>
          <a:bodyPr vert="horz" lIns="45720" rIns="45720" anchor="ctr">
            <a:normAutofit/>
          </a:bodyPr>
          <a:lstStyle/>
          <a:p>
            <a:r>
              <a:rPr kumimoji="0" lang="el-GR" smtClean="0"/>
              <a:t>Kλικ για επεξεργασία του τίτλου</a:t>
            </a:r>
            <a:endParaRPr kumimoji="0" lang="en-US"/>
          </a:p>
        </p:txBody>
      </p:sp>
      <p:sp>
        <p:nvSpPr>
          <p:cNvPr id="30" name="29 - Θέση κειμένου"/>
          <p:cNvSpPr>
            <a:spLocks noGrp="1"/>
          </p:cNvSpPr>
          <p:nvPr>
            <p:ph type="body" idx="1"/>
          </p:nvPr>
        </p:nvSpPr>
        <p:spPr>
          <a:xfrm>
            <a:off x="457200" y="1600200"/>
            <a:ext cx="7467600" cy="4525963"/>
          </a:xfrm>
          <a:prstGeom prst="rect">
            <a:avLst/>
          </a:prstGeom>
        </p:spPr>
        <p:txBody>
          <a:bodyPr vert="horz">
            <a:normAutofit/>
          </a:bodyPr>
          <a:lstStyle/>
          <a:p>
            <a:pPr lvl="0" eaLnBrk="1" latinLnBrk="0" hangingPunct="1"/>
            <a:r>
              <a:rPr kumimoji="0" lang="el-GR" smtClean="0"/>
              <a:t>Kλικ για επεξεργασία των στυλ του υποδείγματος</a:t>
            </a:r>
          </a:p>
          <a:p>
            <a:pPr lvl="1" eaLnBrk="1" latinLnBrk="0" hangingPunct="1"/>
            <a:r>
              <a:rPr kumimoji="0" lang="el-GR" smtClean="0"/>
              <a:t>Δεύτερου επιπέδου</a:t>
            </a:r>
          </a:p>
          <a:p>
            <a:pPr lvl="2" eaLnBrk="1" latinLnBrk="0" hangingPunct="1"/>
            <a:r>
              <a:rPr kumimoji="0" lang="el-GR" smtClean="0"/>
              <a:t>Τρίτου επιπέδου</a:t>
            </a:r>
          </a:p>
          <a:p>
            <a:pPr lvl="3" eaLnBrk="1" latinLnBrk="0" hangingPunct="1"/>
            <a:r>
              <a:rPr kumimoji="0" lang="el-GR" smtClean="0"/>
              <a:t>Τέταρτου επιπέδου</a:t>
            </a:r>
          </a:p>
          <a:p>
            <a:pPr lvl="4" eaLnBrk="1" latinLnBrk="0" hangingPunct="1"/>
            <a:r>
              <a:rPr kumimoji="0" lang="el-GR" smtClean="0"/>
              <a:t>Πέμπτου επιπέδου</a:t>
            </a:r>
            <a:endParaRPr kumimoji="0" lang="en-US"/>
          </a:p>
        </p:txBody>
      </p:sp>
      <p:sp>
        <p:nvSpPr>
          <p:cNvPr id="10" name="9 - Θέση ημερομηνίας"/>
          <p:cNvSpPr>
            <a:spLocks noGrp="1"/>
          </p:cNvSpPr>
          <p:nvPr>
            <p:ph type="dt" sz="half" idx="2"/>
          </p:nvPr>
        </p:nvSpPr>
        <p:spPr>
          <a:xfrm>
            <a:off x="457200" y="6422064"/>
            <a:ext cx="2133600" cy="365125"/>
          </a:xfrm>
          <a:prstGeom prst="rect">
            <a:avLst/>
          </a:prstGeom>
        </p:spPr>
        <p:txBody>
          <a:bodyPr vert="horz" bIns="0" anchor="b"/>
          <a:lstStyle>
            <a:lvl1pPr algn="l" eaLnBrk="1" latinLnBrk="0" hangingPunct="1">
              <a:defRPr kumimoji="0" sz="1000">
                <a:solidFill>
                  <a:schemeClr val="tx2">
                    <a:shade val="50000"/>
                  </a:schemeClr>
                </a:solidFill>
              </a:defRPr>
            </a:lvl1pPr>
          </a:lstStyle>
          <a:p>
            <a:fld id="{4A191030-E3B6-4FB8-82BE-C1A2B3397234}" type="datetime1">
              <a:rPr lang="el-GR" smtClean="0"/>
              <a:pPr/>
              <a:t>10/2/2026</a:t>
            </a:fld>
            <a:endParaRPr lang="el-GR"/>
          </a:p>
        </p:txBody>
      </p:sp>
      <p:sp>
        <p:nvSpPr>
          <p:cNvPr id="22" name="21 - Θέση υποσέλιδου"/>
          <p:cNvSpPr>
            <a:spLocks noGrp="1"/>
          </p:cNvSpPr>
          <p:nvPr>
            <p:ph type="ftr" sz="quarter" idx="3"/>
          </p:nvPr>
        </p:nvSpPr>
        <p:spPr>
          <a:xfrm>
            <a:off x="3124200" y="6422064"/>
            <a:ext cx="2895600" cy="365125"/>
          </a:xfrm>
          <a:prstGeom prst="rect">
            <a:avLst/>
          </a:prstGeom>
        </p:spPr>
        <p:txBody>
          <a:bodyPr vert="horz" lIns="0" rIns="0" bIns="0" anchor="b"/>
          <a:lstStyle>
            <a:lvl1pPr algn="ctr" eaLnBrk="1" latinLnBrk="0" hangingPunct="1">
              <a:defRPr kumimoji="0" sz="1000">
                <a:solidFill>
                  <a:schemeClr val="tx2">
                    <a:shade val="50000"/>
                  </a:schemeClr>
                </a:solidFill>
              </a:defRPr>
            </a:lvl1pPr>
          </a:lstStyle>
          <a:p>
            <a:endParaRPr lang="el-GR"/>
          </a:p>
        </p:txBody>
      </p:sp>
      <p:sp>
        <p:nvSpPr>
          <p:cNvPr id="18" name="17 - Θέση αριθμού διαφάνειας"/>
          <p:cNvSpPr>
            <a:spLocks noGrp="1"/>
          </p:cNvSpPr>
          <p:nvPr>
            <p:ph type="sldNum" sz="quarter" idx="4"/>
          </p:nvPr>
        </p:nvSpPr>
        <p:spPr>
          <a:xfrm>
            <a:off x="8153400" y="6422064"/>
            <a:ext cx="762000" cy="365125"/>
          </a:xfrm>
          <a:prstGeom prst="rect">
            <a:avLst/>
          </a:prstGeom>
        </p:spPr>
        <p:txBody>
          <a:bodyPr vert="horz" lIns="0" tIns="0" rIns="0" bIns="0" anchor="b"/>
          <a:lstStyle>
            <a:lvl1pPr algn="r" eaLnBrk="1" latinLnBrk="0" hangingPunct="1">
              <a:defRPr kumimoji="0" sz="1000">
                <a:solidFill>
                  <a:schemeClr val="tx2">
                    <a:shade val="50000"/>
                  </a:schemeClr>
                </a:solidFill>
              </a:defRPr>
            </a:lvl1pPr>
          </a:lstStyle>
          <a:p>
            <a:fld id="{A7BBD43A-B2BE-4F9D-8B80-D050AE01C852}" type="slidenum">
              <a:rPr lang="el-GR" smtClean="0"/>
              <a:pPr/>
              <a:t>‹#›</a:t>
            </a:fld>
            <a:endParaRPr lang="el-GR"/>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sldNum="0" hdr="0" ftr="0"/>
  <p:txStyles>
    <p:titleStyle>
      <a:lvl1pPr algn="l" rtl="0" eaLnBrk="1" latinLnBrk="0" hangingPunct="1">
        <a:spcBef>
          <a:spcPct val="0"/>
        </a:spcBef>
        <a:buNone/>
        <a:defRPr kumimoji="0" sz="4600" kern="1200">
          <a:solidFill>
            <a:schemeClr val="tx1"/>
          </a:solidFill>
          <a:latin typeface="+mj-lt"/>
          <a:ea typeface="+mj-ea"/>
          <a:cs typeface="+mj-cs"/>
        </a:defRPr>
      </a:lvl1pPr>
    </p:titleStyle>
    <p:bodyStyle>
      <a:lvl1pPr marL="420624"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722376" indent="-274320" algn="l" rtl="0" eaLnBrk="1" latinLnBrk="0" hangingPunct="1">
        <a:spcBef>
          <a:spcPct val="20000"/>
        </a:spcBef>
        <a:buClr>
          <a:schemeClr val="accent1"/>
        </a:buClr>
        <a:buSzPct val="90000"/>
        <a:buFont typeface="Wingdings 2"/>
        <a:buChar char=""/>
        <a:defRPr kumimoji="0" sz="2600" kern="1200">
          <a:solidFill>
            <a:schemeClr val="tx1"/>
          </a:solidFill>
          <a:latin typeface="+mn-lt"/>
          <a:ea typeface="+mn-ea"/>
          <a:cs typeface="+mn-cs"/>
        </a:defRPr>
      </a:lvl2pPr>
      <a:lvl3pPr marL="1005840" indent="-256032" algn="l" rtl="0" eaLnBrk="1" latinLnBrk="0" hangingPunct="1">
        <a:spcBef>
          <a:spcPct val="20000"/>
        </a:spcBef>
        <a:buClr>
          <a:schemeClr val="accent2"/>
        </a:buClr>
        <a:buSzPct val="85000"/>
        <a:buFont typeface="Arial"/>
        <a:buChar char="○"/>
        <a:defRPr kumimoji="0" sz="2400" kern="1200">
          <a:solidFill>
            <a:schemeClr val="tx1"/>
          </a:solidFill>
          <a:latin typeface="+mn-lt"/>
          <a:ea typeface="+mn-ea"/>
          <a:cs typeface="+mn-cs"/>
        </a:defRPr>
      </a:lvl3pPr>
      <a:lvl4pPr marL="1280160" indent="-237744" algn="l" rtl="0" eaLnBrk="1" latinLnBrk="0" hangingPunct="1">
        <a:spcBef>
          <a:spcPct val="20000"/>
        </a:spcBef>
        <a:buClr>
          <a:schemeClr val="accent3"/>
        </a:buClr>
        <a:buSzPct val="90000"/>
        <a:buFont typeface="Wingdings 2"/>
        <a:buChar char=""/>
        <a:defRPr kumimoji="0" sz="2000" kern="1200">
          <a:solidFill>
            <a:schemeClr val="tx1"/>
          </a:solidFill>
          <a:latin typeface="+mn-lt"/>
          <a:ea typeface="+mn-ea"/>
          <a:cs typeface="+mn-cs"/>
        </a:defRPr>
      </a:lvl4pPr>
      <a:lvl5pPr marL="1490472" indent="-182880" algn="l" rtl="0" eaLnBrk="1" latinLnBrk="0" hangingPunct="1">
        <a:spcBef>
          <a:spcPct val="20000"/>
        </a:spcBef>
        <a:buClr>
          <a:schemeClr val="accent4"/>
        </a:buClr>
        <a:buSzPct val="100000"/>
        <a:buFont typeface="Arial"/>
        <a:buChar char="-"/>
        <a:defRPr kumimoji="0" sz="2000" kern="1200">
          <a:solidFill>
            <a:schemeClr val="tx1"/>
          </a:solidFill>
          <a:latin typeface="+mn-lt"/>
          <a:ea typeface="+mn-ea"/>
          <a:cs typeface="+mn-cs"/>
        </a:defRPr>
      </a:lvl5pPr>
      <a:lvl6pPr marL="1700784" indent="-182880" algn="l" rtl="0" eaLnBrk="1" latinLnBrk="0" hangingPunct="1">
        <a:spcBef>
          <a:spcPct val="20000"/>
        </a:spcBef>
        <a:buClr>
          <a:schemeClr val="accent5"/>
        </a:buClr>
        <a:buFont typeface="Arial"/>
        <a:buChar char="-"/>
        <a:defRPr kumimoji="0" sz="2000" kern="1200" baseline="0">
          <a:solidFill>
            <a:schemeClr val="tx1"/>
          </a:solidFill>
          <a:latin typeface="+mn-lt"/>
          <a:ea typeface="+mn-ea"/>
          <a:cs typeface="+mn-cs"/>
        </a:defRPr>
      </a:lvl6pPr>
      <a:lvl7pPr marL="1920240" indent="-182880" algn="l" rtl="0" eaLnBrk="1" latinLnBrk="0" hangingPunct="1">
        <a:spcBef>
          <a:spcPct val="20000"/>
        </a:spcBef>
        <a:buClr>
          <a:schemeClr val="accent6"/>
        </a:buClr>
        <a:buSzPct val="100000"/>
        <a:buFont typeface="Arial"/>
        <a:buChar char="•"/>
        <a:defRPr kumimoji="0" sz="1800" kern="1200" baseline="0">
          <a:solidFill>
            <a:schemeClr val="tx1"/>
          </a:solidFill>
          <a:latin typeface="+mn-lt"/>
          <a:ea typeface="+mn-ea"/>
          <a:cs typeface="+mn-cs"/>
        </a:defRPr>
      </a:lvl7pPr>
      <a:lvl8pPr marL="2139696"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8pPr>
      <a:lvl9pPr marL="2331720"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2.xml"/><Relationship Id="rId4" Type="http://schemas.openxmlformats.org/officeDocument/2006/relationships/image" Target="../media/image8.jpe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539552" y="1556792"/>
            <a:ext cx="8136904" cy="2085216"/>
          </a:xfrm>
        </p:spPr>
        <p:txBody>
          <a:bodyPr>
            <a:normAutofit/>
          </a:bodyPr>
          <a:lstStyle/>
          <a:p>
            <a:pPr algn="l"/>
            <a:r>
              <a:rPr lang="el-GR" sz="6000" dirty="0" smtClean="0"/>
              <a:t>1. ΤΟΥΡΙΣΜΟΣ ΕΥΕΞΙΑΣ</a:t>
            </a:r>
            <a:endParaRPr lang="el-GR" sz="6000" dirty="0"/>
          </a:p>
        </p:txBody>
      </p:sp>
      <p:sp>
        <p:nvSpPr>
          <p:cNvPr id="3" name="2 - Υπότιτλος"/>
          <p:cNvSpPr>
            <a:spLocks noGrp="1"/>
          </p:cNvSpPr>
          <p:nvPr>
            <p:ph type="subTitle" idx="1"/>
          </p:nvPr>
        </p:nvSpPr>
        <p:spPr>
          <a:xfrm>
            <a:off x="611560" y="3861048"/>
            <a:ext cx="7406640" cy="2016224"/>
          </a:xfrm>
        </p:spPr>
        <p:txBody>
          <a:bodyPr/>
          <a:lstStyle/>
          <a:p>
            <a:pPr algn="l"/>
            <a:r>
              <a:rPr lang="el-GR" dirty="0" smtClean="0"/>
              <a:t>Διάλεξη 1</a:t>
            </a:r>
            <a:r>
              <a:rPr lang="el-GR" baseline="30000" dirty="0" smtClean="0"/>
              <a:t>η</a:t>
            </a:r>
            <a:r>
              <a:rPr lang="el-GR" dirty="0" smtClean="0"/>
              <a:t> : ΕΙΣΑΓΩΓΗ ΣΤΙΣ Ε.ΜΤ.</a:t>
            </a:r>
          </a:p>
          <a:p>
            <a:pPr algn="l"/>
            <a:r>
              <a:rPr lang="el-GR" dirty="0" smtClean="0"/>
              <a:t>Εισηγητής: </a:t>
            </a:r>
            <a:r>
              <a:rPr lang="el-GR" dirty="0" err="1" smtClean="0"/>
              <a:t>Γερεντές</a:t>
            </a:r>
            <a:r>
              <a:rPr lang="el-GR" dirty="0" smtClean="0"/>
              <a:t> Νίκος</a:t>
            </a:r>
          </a:p>
          <a:p>
            <a:pPr algn="l"/>
            <a:endParaRPr lang="el-GR" dirty="0"/>
          </a:p>
        </p:txBody>
      </p:sp>
      <p:sp>
        <p:nvSpPr>
          <p:cNvPr id="7" name="6 - Θέση ημερομηνίας"/>
          <p:cNvSpPr>
            <a:spLocks noGrp="1"/>
          </p:cNvSpPr>
          <p:nvPr>
            <p:ph type="dt" sz="half" idx="10"/>
          </p:nvPr>
        </p:nvSpPr>
        <p:spPr/>
        <p:txBody>
          <a:bodyPr/>
          <a:lstStyle/>
          <a:p>
            <a:fld id="{768A017F-FF8A-422F-9268-1FF5FE4C0CF4}" type="datetime1">
              <a:rPr lang="el-GR" smtClean="0"/>
              <a:pPr/>
              <a:t>10/2/2026</a:t>
            </a:fld>
            <a:endParaRPr lang="el-G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n-US" dirty="0" smtClean="0"/>
              <a:t>Niche Tourism – </a:t>
            </a:r>
            <a:r>
              <a:rPr lang="el-GR" dirty="0" smtClean="0"/>
              <a:t>Τουρισμός Γωνιά????</a:t>
            </a:r>
            <a:endParaRPr lang="el-GR" dirty="0"/>
          </a:p>
        </p:txBody>
      </p:sp>
      <p:sp>
        <p:nvSpPr>
          <p:cNvPr id="3" name="2 - Θέση περιεχομένου"/>
          <p:cNvSpPr>
            <a:spLocks noGrp="1"/>
          </p:cNvSpPr>
          <p:nvPr>
            <p:ph idx="1"/>
          </p:nvPr>
        </p:nvSpPr>
        <p:spPr>
          <a:xfrm>
            <a:off x="251520" y="1600200"/>
            <a:ext cx="4392488" cy="4709120"/>
          </a:xfrm>
        </p:spPr>
        <p:txBody>
          <a:bodyPr>
            <a:normAutofit fontScale="77500" lnSpcReduction="20000"/>
          </a:bodyPr>
          <a:lstStyle/>
          <a:p>
            <a:r>
              <a:rPr lang="en-US" dirty="0" smtClean="0"/>
              <a:t>O </a:t>
            </a:r>
            <a:r>
              <a:rPr lang="el-GR" b="1" dirty="0" err="1" smtClean="0"/>
              <a:t>Niche</a:t>
            </a:r>
            <a:r>
              <a:rPr lang="el-GR" b="1" dirty="0" smtClean="0"/>
              <a:t> τουρισμός </a:t>
            </a:r>
            <a:r>
              <a:rPr lang="el-GR" dirty="0" smtClean="0"/>
              <a:t>αναφέρεται στις πολυάριθμες ειδικευμένες μορφές ταξιδιών τουρισμού που προέκυψαν με την πάροδο των ετών, το καθένα με το δικό του ιδιαίτερο χαρακτηριστικό. Πολλές από αυτές τις μορφές έχουν τεθεί σε κοινή χρήση από τη βιομηχανία του τουρισμού και τους ακαδημαϊκούς. Άλλες αναδυόμενες έννοιες - μορφές μπορεί να μην χρησιμοποιούνται καθόλου.</a:t>
            </a:r>
          </a:p>
          <a:p>
            <a:endParaRPr lang="el-GR" dirty="0" smtClean="0"/>
          </a:p>
          <a:p>
            <a:endParaRPr lang="el-GR" dirty="0"/>
          </a:p>
        </p:txBody>
      </p:sp>
      <p:sp>
        <p:nvSpPr>
          <p:cNvPr id="4" name="3 - Θέση ημερομηνίας"/>
          <p:cNvSpPr>
            <a:spLocks noGrp="1"/>
          </p:cNvSpPr>
          <p:nvPr>
            <p:ph type="dt" sz="half" idx="10"/>
          </p:nvPr>
        </p:nvSpPr>
        <p:spPr/>
        <p:txBody>
          <a:bodyPr/>
          <a:lstStyle/>
          <a:p>
            <a:fld id="{69E56906-E18F-423B-A845-9B9A1F4CA229}" type="datetime1">
              <a:rPr lang="el-GR" smtClean="0"/>
              <a:pPr/>
              <a:t>10/2/2026</a:t>
            </a:fld>
            <a:endParaRPr lang="el-GR"/>
          </a:p>
        </p:txBody>
      </p:sp>
      <p:pic>
        <p:nvPicPr>
          <p:cNvPr id="58370" name="Picture 2" descr="Αποτέλεσμα εικόνας για niche tourism"/>
          <p:cNvPicPr>
            <a:picLocks noChangeAspect="1" noChangeArrowheads="1"/>
          </p:cNvPicPr>
          <p:nvPr/>
        </p:nvPicPr>
        <p:blipFill>
          <a:blip r:embed="rId2" cstate="print"/>
          <a:srcRect/>
          <a:stretch>
            <a:fillRect/>
          </a:stretch>
        </p:blipFill>
        <p:spPr bwMode="auto">
          <a:xfrm>
            <a:off x="4644008" y="1556792"/>
            <a:ext cx="4176464" cy="4680520"/>
          </a:xfrm>
          <a:prstGeom prst="rect">
            <a:avLst/>
          </a:prstGeom>
          <a:noFill/>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n-US" dirty="0" smtClean="0"/>
              <a:t>Niche tourism – </a:t>
            </a:r>
            <a:r>
              <a:rPr lang="el-GR" dirty="0" smtClean="0"/>
              <a:t>από πού προήλθε?</a:t>
            </a:r>
            <a:endParaRPr lang="el-GR" dirty="0"/>
          </a:p>
        </p:txBody>
      </p:sp>
      <p:sp>
        <p:nvSpPr>
          <p:cNvPr id="3" name="2 - Θέση περιεχομένου"/>
          <p:cNvSpPr>
            <a:spLocks noGrp="1"/>
          </p:cNvSpPr>
          <p:nvPr>
            <p:ph idx="1"/>
          </p:nvPr>
        </p:nvSpPr>
        <p:spPr>
          <a:xfrm>
            <a:off x="179512" y="1484784"/>
            <a:ext cx="8280920" cy="4896544"/>
          </a:xfrm>
        </p:spPr>
        <p:txBody>
          <a:bodyPr>
            <a:normAutofit fontScale="70000" lnSpcReduction="20000"/>
          </a:bodyPr>
          <a:lstStyle/>
          <a:p>
            <a:r>
              <a:rPr lang="el-GR" dirty="0" smtClean="0"/>
              <a:t>Ως </a:t>
            </a:r>
            <a:r>
              <a:rPr lang="el-GR" dirty="0" err="1" smtClean="0"/>
              <a:t>niche</a:t>
            </a:r>
            <a:r>
              <a:rPr lang="el-GR" dirty="0" smtClean="0"/>
              <a:t> </a:t>
            </a:r>
            <a:r>
              <a:rPr lang="el-GR" dirty="0" err="1" smtClean="0"/>
              <a:t>market</a:t>
            </a:r>
            <a:r>
              <a:rPr lang="el-GR" dirty="0" smtClean="0"/>
              <a:t> ορίζεται μια ομάδα δυνητικών πελατών οι όποιοι αναζητούν συγκεκριμένα πλεονεκτήματα σε ένα προϊόν ή μια υπηρεσία. Μια τέτοια αγορά αποκαλύπτεται όταν ένα τμήμα της αγοράς χωριστεί σε μικρότερα τμήματα με γνώμονα κάποια κοινά χαρακτηριστικά που ικανοποιούνται από τα μέλη του μικρότερου τμήματος αυτού. (</a:t>
            </a:r>
            <a:r>
              <a:rPr lang="en-US" dirty="0" smtClean="0">
                <a:solidFill>
                  <a:srgbClr val="FF0000"/>
                </a:solidFill>
              </a:rPr>
              <a:t>segmentation</a:t>
            </a:r>
            <a:r>
              <a:rPr lang="en-US" dirty="0" smtClean="0"/>
              <a:t>?)</a:t>
            </a:r>
            <a:r>
              <a:rPr lang="el-GR" dirty="0" smtClean="0"/>
              <a:t/>
            </a:r>
            <a:br>
              <a:rPr lang="el-GR" dirty="0" smtClean="0"/>
            </a:br>
            <a:endParaRPr lang="el-GR" dirty="0" smtClean="0"/>
          </a:p>
          <a:p>
            <a:r>
              <a:rPr lang="el-GR" dirty="0" smtClean="0"/>
              <a:t>Για να είναι ελκυστική μια κόγχη αγοράς πρέπει οι πελάτες που την απαρτίζουν να είναι αρκετοί και φυσικά διατεθειμένοι να πληρώσουν ίσως κάτι παραπάνω προκειμένου να αποκτήσουν τα προϊόντα που είναι πιο κοντά στις ιδιαιτερότητες τους (</a:t>
            </a:r>
            <a:r>
              <a:rPr lang="el-GR" dirty="0" err="1" smtClean="0"/>
              <a:t>Blattberg</a:t>
            </a:r>
            <a:r>
              <a:rPr lang="el-GR" dirty="0" smtClean="0"/>
              <a:t> R., </a:t>
            </a:r>
            <a:r>
              <a:rPr lang="el-GR" dirty="0" err="1" smtClean="0"/>
              <a:t>Deighton</a:t>
            </a:r>
            <a:r>
              <a:rPr lang="el-GR" dirty="0" smtClean="0"/>
              <a:t> J.; 1991).</a:t>
            </a:r>
            <a:br>
              <a:rPr lang="el-GR" dirty="0" smtClean="0"/>
            </a:br>
            <a:endParaRPr lang="el-GR" dirty="0" smtClean="0"/>
          </a:p>
          <a:p>
            <a:r>
              <a:rPr lang="el-GR" dirty="0" smtClean="0"/>
              <a:t>Η παγκοσμιοποίηση διευκολύνει το </a:t>
            </a:r>
            <a:r>
              <a:rPr lang="el-GR" dirty="0" err="1" smtClean="0"/>
              <a:t>niche</a:t>
            </a:r>
            <a:r>
              <a:rPr lang="el-GR" dirty="0" smtClean="0"/>
              <a:t> </a:t>
            </a:r>
            <a:r>
              <a:rPr lang="el-GR" dirty="0" err="1" smtClean="0"/>
              <a:t>market</a:t>
            </a:r>
            <a:r>
              <a:rPr lang="en-US" dirty="0" err="1" smtClean="0"/>
              <a:t>ing</a:t>
            </a:r>
            <a:r>
              <a:rPr lang="el-GR" dirty="0" smtClean="0"/>
              <a:t> (</a:t>
            </a:r>
            <a:r>
              <a:rPr lang="el-GR" dirty="0" err="1" smtClean="0"/>
              <a:t>Simon</a:t>
            </a:r>
            <a:r>
              <a:rPr lang="el-GR" dirty="0" smtClean="0"/>
              <a:t> H.;1996). Ο λόγος βεβαίως είναι προφανής. Επίσης η επέκταση του διαδικτύου έδωσε ιδιαίτερη ανάπτυξη σε επιχειρήσεις που στοχεύουν σε αυτού του είδους τις αγορές (</a:t>
            </a:r>
            <a:r>
              <a:rPr lang="el-GR" dirty="0" err="1" smtClean="0"/>
              <a:t>Davidson</a:t>
            </a:r>
            <a:r>
              <a:rPr lang="el-GR" dirty="0" smtClean="0"/>
              <a:t> P.; 1998).</a:t>
            </a:r>
          </a:p>
          <a:p>
            <a:endParaRPr lang="el-GR" dirty="0"/>
          </a:p>
        </p:txBody>
      </p:sp>
      <p:sp>
        <p:nvSpPr>
          <p:cNvPr id="4" name="3 - Θέση ημερομηνίας"/>
          <p:cNvSpPr>
            <a:spLocks noGrp="1"/>
          </p:cNvSpPr>
          <p:nvPr>
            <p:ph type="dt" sz="half" idx="10"/>
          </p:nvPr>
        </p:nvSpPr>
        <p:spPr/>
        <p:txBody>
          <a:bodyPr/>
          <a:lstStyle/>
          <a:p>
            <a:fld id="{69E56906-E18F-423B-A845-9B9A1F4CA229}" type="datetime1">
              <a:rPr lang="el-GR" smtClean="0"/>
              <a:pPr/>
              <a:t>10/2/2026</a:t>
            </a:fld>
            <a:endParaRPr lang="el-G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7467600" cy="908720"/>
          </a:xfrm>
        </p:spPr>
        <p:txBody>
          <a:bodyPr/>
          <a:lstStyle/>
          <a:p>
            <a:r>
              <a:rPr lang="el-GR" b="1" dirty="0" smtClean="0"/>
              <a:t>Έννοιες -Ορισμοί</a:t>
            </a:r>
            <a:endParaRPr lang="el-GR" b="1" dirty="0"/>
          </a:p>
        </p:txBody>
      </p:sp>
      <p:sp>
        <p:nvSpPr>
          <p:cNvPr id="3" name="Content Placeholder 2"/>
          <p:cNvSpPr>
            <a:spLocks noGrp="1"/>
          </p:cNvSpPr>
          <p:nvPr>
            <p:ph idx="1"/>
          </p:nvPr>
        </p:nvSpPr>
        <p:spPr>
          <a:xfrm>
            <a:off x="0" y="908720"/>
            <a:ext cx="9144000" cy="5688632"/>
          </a:xfrm>
        </p:spPr>
        <p:txBody>
          <a:bodyPr>
            <a:normAutofit fontScale="70000" lnSpcReduction="20000"/>
          </a:bodyPr>
          <a:lstStyle/>
          <a:p>
            <a:pPr marL="36576" indent="0">
              <a:buNone/>
            </a:pPr>
            <a:r>
              <a:rPr lang="el-GR" b="1" dirty="0"/>
              <a:t>Μ</a:t>
            </a:r>
            <a:r>
              <a:rPr lang="el-GR" b="1" dirty="0" smtClean="0"/>
              <a:t>αζικός τουρισμός: </a:t>
            </a:r>
            <a:r>
              <a:rPr lang="el-GR" dirty="0" smtClean="0"/>
              <a:t>υπερβολική   </a:t>
            </a:r>
            <a:r>
              <a:rPr lang="el-GR" dirty="0"/>
              <a:t>συγκέντρωση    </a:t>
            </a:r>
            <a:r>
              <a:rPr lang="el-GR" dirty="0" smtClean="0"/>
              <a:t>τουριστών</a:t>
            </a:r>
            <a:r>
              <a:rPr lang="el-GR" dirty="0"/>
              <a:t> </a:t>
            </a:r>
            <a:r>
              <a:rPr lang="el-GR" dirty="0" smtClean="0"/>
              <a:t>(τουριστικού </a:t>
            </a:r>
            <a:r>
              <a:rPr lang="el-GR" dirty="0"/>
              <a:t>φορτίου) σε ένα τόπο (τουριστικό προορισμό) </a:t>
            </a:r>
            <a:r>
              <a:rPr lang="el-GR" dirty="0" smtClean="0"/>
              <a:t>που </a:t>
            </a:r>
            <a:r>
              <a:rPr lang="el-GR" dirty="0"/>
              <a:t>κατά τη διάρκεια της τουριστικής εποχής </a:t>
            </a:r>
            <a:r>
              <a:rPr lang="el-GR" dirty="0" smtClean="0"/>
              <a:t>υφίσταται χρονική </a:t>
            </a:r>
            <a:r>
              <a:rPr lang="el-GR" dirty="0"/>
              <a:t>κα τοπική </a:t>
            </a:r>
            <a:r>
              <a:rPr lang="el-GR" dirty="0" smtClean="0"/>
              <a:t>υπερφόρτωση, </a:t>
            </a:r>
            <a:r>
              <a:rPr lang="el-GR" dirty="0"/>
              <a:t>με αποτέλεσμα να καταστρέφεται το φυσικό και ανθρωπογενές περιβάλλον, να μειώνεται η  ποιότητα  των τουριστικών υπηρεσιών και να επιβαρύνεται ο ντόπιος πληθυσμός</a:t>
            </a:r>
            <a:r>
              <a:rPr lang="el-GR" dirty="0" smtClean="0"/>
              <a:t>.</a:t>
            </a:r>
          </a:p>
          <a:p>
            <a:pPr marL="36576" indent="0">
              <a:buNone/>
            </a:pPr>
            <a:r>
              <a:rPr lang="el-GR" b="1" dirty="0" smtClean="0"/>
              <a:t>Εναλλακτικός τουρισμός</a:t>
            </a:r>
            <a:r>
              <a:rPr lang="el-GR" dirty="0"/>
              <a:t> - είναι μια καινούρια φιλοσοφία στον τομέα του τουρισμού και περιλαμβάνει όλες τις μορφές τουρισμού, οι οποίες προσελκύουν τουρίστες με ειδικά ενδιαφέροντα. Παρουσιάζει τα ακόλουθα </a:t>
            </a:r>
            <a:r>
              <a:rPr lang="el-GR" dirty="0" smtClean="0"/>
              <a:t>χαρακτηριστικά:</a:t>
            </a:r>
            <a:endParaRPr lang="el-GR" dirty="0"/>
          </a:p>
          <a:p>
            <a:r>
              <a:rPr lang="el-GR" dirty="0"/>
              <a:t>προστασία του φυσικού </a:t>
            </a:r>
            <a:r>
              <a:rPr lang="el-GR" dirty="0" smtClean="0"/>
              <a:t>περιβαλλοντος</a:t>
            </a:r>
            <a:endParaRPr lang="el-GR" dirty="0"/>
          </a:p>
          <a:p>
            <a:r>
              <a:rPr lang="el-GR" dirty="0"/>
              <a:t>αποφυγή των κλασσικών τουριστικών </a:t>
            </a:r>
            <a:r>
              <a:rPr lang="el-GR" dirty="0" smtClean="0"/>
              <a:t>προσφορών</a:t>
            </a:r>
            <a:endParaRPr lang="el-GR" dirty="0"/>
          </a:p>
          <a:p>
            <a:r>
              <a:rPr lang="el-GR" dirty="0"/>
              <a:t>διατήρηση των </a:t>
            </a:r>
            <a:r>
              <a:rPr lang="el-GR" dirty="0" smtClean="0"/>
              <a:t>οικοσυστημάτων</a:t>
            </a:r>
            <a:endParaRPr lang="el-GR" dirty="0"/>
          </a:p>
          <a:p>
            <a:r>
              <a:rPr lang="el-GR" dirty="0"/>
              <a:t>αλληλεπίδραση του ανθρώπου με τα πολιτιστικά </a:t>
            </a:r>
            <a:r>
              <a:rPr lang="el-GR" dirty="0" smtClean="0"/>
              <a:t>μνημεία</a:t>
            </a:r>
            <a:endParaRPr lang="el-GR" dirty="0"/>
          </a:p>
          <a:p>
            <a:r>
              <a:rPr lang="el-GR" dirty="0"/>
              <a:t>στήριξη αγροτικών περιοχών και τέλος</a:t>
            </a:r>
          </a:p>
          <a:p>
            <a:r>
              <a:rPr lang="el-GR" dirty="0"/>
              <a:t>επίλυση του προβλήματος του </a:t>
            </a:r>
            <a:r>
              <a:rPr lang="el-GR" dirty="0" smtClean="0"/>
              <a:t>εποχικού</a:t>
            </a:r>
            <a:r>
              <a:rPr lang="el-GR" dirty="0"/>
              <a:t> </a:t>
            </a:r>
            <a:r>
              <a:rPr lang="el-GR" dirty="0" smtClean="0"/>
              <a:t>τουρισμού</a:t>
            </a:r>
          </a:p>
          <a:p>
            <a:endParaRPr lang="el-GR" dirty="0"/>
          </a:p>
          <a:p>
            <a:pPr marL="36576" indent="0" algn="ctr">
              <a:buNone/>
            </a:pPr>
            <a:r>
              <a:rPr lang="el-GR" sz="4500" dirty="0" smtClean="0">
                <a:solidFill>
                  <a:srgbClr val="FF0000"/>
                </a:solidFill>
              </a:rPr>
              <a:t>Διαφορές??</a:t>
            </a:r>
            <a:endParaRPr lang="el-GR" sz="4500" dirty="0">
              <a:solidFill>
                <a:srgbClr val="FF0000"/>
              </a:solidFill>
            </a:endParaRPr>
          </a:p>
          <a:p>
            <a:endParaRPr lang="el-GR" dirty="0"/>
          </a:p>
          <a:p>
            <a:endParaRPr lang="el-GR" dirty="0"/>
          </a:p>
        </p:txBody>
      </p:sp>
      <p:sp>
        <p:nvSpPr>
          <p:cNvPr id="4" name="Date Placeholder 3"/>
          <p:cNvSpPr>
            <a:spLocks noGrp="1"/>
          </p:cNvSpPr>
          <p:nvPr>
            <p:ph type="dt" sz="half" idx="10"/>
          </p:nvPr>
        </p:nvSpPr>
        <p:spPr/>
        <p:txBody>
          <a:bodyPr/>
          <a:lstStyle/>
          <a:p>
            <a:fld id="{69E56906-E18F-423B-A845-9B9A1F4CA229}" type="datetime1">
              <a:rPr lang="el-GR" smtClean="0"/>
              <a:pPr/>
              <a:t>10/2/2026</a:t>
            </a:fld>
            <a:endParaRPr lang="el-GR"/>
          </a:p>
        </p:txBody>
      </p:sp>
    </p:spTree>
    <p:extLst>
      <p:ext uri="{BB962C8B-B14F-4D97-AF65-F5344CB8AC3E}">
        <p14:creationId xmlns:p14="http://schemas.microsoft.com/office/powerpoint/2010/main" val="36901250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dirty="0" smtClean="0"/>
              <a:t>Αμφισβήτηση οφέλους μαζικού τουρισμού.</a:t>
            </a:r>
            <a:endParaRPr lang="el-GR" dirty="0"/>
          </a:p>
        </p:txBody>
      </p:sp>
      <p:sp>
        <p:nvSpPr>
          <p:cNvPr id="3" name="Content Placeholder 2"/>
          <p:cNvSpPr>
            <a:spLocks noGrp="1"/>
          </p:cNvSpPr>
          <p:nvPr>
            <p:ph idx="1"/>
          </p:nvPr>
        </p:nvSpPr>
        <p:spPr>
          <a:xfrm>
            <a:off x="179512" y="1600200"/>
            <a:ext cx="4824536" cy="5141168"/>
          </a:xfrm>
        </p:spPr>
        <p:txBody>
          <a:bodyPr>
            <a:normAutofit fontScale="92500"/>
          </a:bodyPr>
          <a:lstStyle/>
          <a:p>
            <a:pPr marL="36576" indent="0">
              <a:buNone/>
            </a:pPr>
            <a:r>
              <a:rPr lang="el-GR" dirty="0" smtClean="0"/>
              <a:t>Προέρχεται από:</a:t>
            </a:r>
          </a:p>
          <a:p>
            <a:pPr>
              <a:buClrTx/>
              <a:buFont typeface="Wingdings" pitchFamily="2" charset="2"/>
              <a:buChar char="Ø"/>
            </a:pPr>
            <a:r>
              <a:rPr lang="el-GR" b="1" dirty="0" smtClean="0"/>
              <a:t>Κοινωνικές επιπτώσεις </a:t>
            </a:r>
            <a:r>
              <a:rPr lang="el-GR" dirty="0" smtClean="0"/>
              <a:t>– Κατ’ επίφαση αστικοποίηση, ήθη έθιμα, κοινωνική ανομία</a:t>
            </a:r>
          </a:p>
          <a:p>
            <a:pPr>
              <a:buClrTx/>
              <a:buFont typeface="Wingdings" pitchFamily="2" charset="2"/>
              <a:buChar char="Ø"/>
            </a:pPr>
            <a:r>
              <a:rPr lang="el-GR" b="1" smtClean="0"/>
              <a:t>Περιβάλλον</a:t>
            </a:r>
            <a:r>
              <a:rPr lang="el-GR" smtClean="0"/>
              <a:t> </a:t>
            </a:r>
            <a:r>
              <a:rPr lang="el-GR" dirty="0" smtClean="0"/>
              <a:t>– Ρύπανση φυσικών και πολιτιστικών πόρων, προβλήματα απο συγκρούσεις στις χρήσεις γης και διαχείρησης – επέκτασης τουρ. περιοχών</a:t>
            </a:r>
          </a:p>
          <a:p>
            <a:endParaRPr lang="el-GR" dirty="0"/>
          </a:p>
        </p:txBody>
      </p:sp>
      <p:sp>
        <p:nvSpPr>
          <p:cNvPr id="4" name="Date Placeholder 3"/>
          <p:cNvSpPr>
            <a:spLocks noGrp="1"/>
          </p:cNvSpPr>
          <p:nvPr>
            <p:ph type="dt" sz="half" idx="10"/>
          </p:nvPr>
        </p:nvSpPr>
        <p:spPr/>
        <p:txBody>
          <a:bodyPr/>
          <a:lstStyle/>
          <a:p>
            <a:fld id="{69E56906-E18F-423B-A845-9B9A1F4CA229}" type="datetime1">
              <a:rPr lang="el-GR" smtClean="0"/>
              <a:pPr/>
              <a:t>10/2/2026</a:t>
            </a:fld>
            <a:endParaRPr lang="el-GR"/>
          </a:p>
        </p:txBody>
      </p:sp>
      <p:sp>
        <p:nvSpPr>
          <p:cNvPr id="5" name="AutoShape 2" descr="Αποτέλεσμα εικόνας για καταστροφη περιβαλλοντος"/>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l-GR"/>
          </a:p>
        </p:txBody>
      </p:sp>
      <p:sp>
        <p:nvSpPr>
          <p:cNvPr id="6" name="AutoShape 4" descr="Αποτέλεσμα εικόνας για καταστροφη περιβαλλοντος"/>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l-GR"/>
          </a:p>
        </p:txBody>
      </p:sp>
      <p:sp>
        <p:nvSpPr>
          <p:cNvPr id="7" name="AutoShape 6" descr="Αποτέλεσμα εικόνας για καταστροφη περιβαλλοντος"/>
          <p:cNvSpPr>
            <a:spLocks noChangeAspect="1" noChangeArrowheads="1"/>
          </p:cNvSpPr>
          <p:nvPr/>
        </p:nvSpPr>
        <p:spPr bwMode="auto">
          <a:xfrm>
            <a:off x="460375" y="1603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l-GR"/>
          </a:p>
        </p:txBody>
      </p:sp>
      <p:pic>
        <p:nvPicPr>
          <p:cNvPr id="1032" name="Picture 8" descr="Αποτέλεσμα εικόνας για καταστροφη περιβαλλοντος"/>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32041" y="3560337"/>
            <a:ext cx="4211959" cy="3290914"/>
          </a:xfrm>
          <a:prstGeom prst="rect">
            <a:avLst/>
          </a:prstGeom>
          <a:noFill/>
          <a:extLst>
            <a:ext uri="{909E8E84-426E-40DD-AFC4-6F175D3DCCD1}">
              <a14:hiddenFill xmlns:a14="http://schemas.microsoft.com/office/drawing/2010/main">
                <a:solidFill>
                  <a:srgbClr val="FFFFFF"/>
                </a:solidFill>
              </a14:hiddenFill>
            </a:ext>
          </a:extLst>
        </p:spPr>
      </p:pic>
      <p:pic>
        <p:nvPicPr>
          <p:cNvPr id="1034" name="Picture 10" descr="Αποτέλεσμα εικόνας για ρόδος φαληράκι"/>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932041" y="908719"/>
            <a:ext cx="4211959" cy="265161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635075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dirty="0"/>
              <a:t>Αμφισβήτηση οφέλους μαζικού τουρισμού.</a:t>
            </a:r>
          </a:p>
        </p:txBody>
      </p:sp>
      <p:sp>
        <p:nvSpPr>
          <p:cNvPr id="3" name="Content Placeholder 2"/>
          <p:cNvSpPr>
            <a:spLocks noGrp="1"/>
          </p:cNvSpPr>
          <p:nvPr>
            <p:ph idx="1"/>
          </p:nvPr>
        </p:nvSpPr>
        <p:spPr>
          <a:xfrm>
            <a:off x="4427984" y="1124744"/>
            <a:ext cx="4716016" cy="5616624"/>
          </a:xfrm>
        </p:spPr>
        <p:txBody>
          <a:bodyPr>
            <a:normAutofit fontScale="85000" lnSpcReduction="20000"/>
          </a:bodyPr>
          <a:lstStyle/>
          <a:p>
            <a:pPr marL="36576" indent="0">
              <a:buNone/>
            </a:pPr>
            <a:r>
              <a:rPr lang="el-GR" dirty="0"/>
              <a:t>Προέρχεται από</a:t>
            </a:r>
            <a:r>
              <a:rPr lang="el-GR" dirty="0" smtClean="0"/>
              <a:t>:</a:t>
            </a:r>
          </a:p>
          <a:p>
            <a:pPr>
              <a:buClrTx/>
              <a:buFont typeface="Wingdings" pitchFamily="2" charset="2"/>
              <a:buChar char="Ø"/>
            </a:pPr>
            <a:r>
              <a:rPr lang="el-GR" b="1" dirty="0" smtClean="0"/>
              <a:t>Πολιτισμικές επιπτώσεις </a:t>
            </a:r>
            <a:r>
              <a:rPr lang="el-GR" dirty="0" smtClean="0"/>
              <a:t>– εμπορευματοποίηση παράδοσης, ομογενοποιημένο πρότυπο πολιτισμού κακή χρήση περιοχών πολιτισμικής σημασίας.</a:t>
            </a:r>
          </a:p>
          <a:p>
            <a:pPr>
              <a:buClrTx/>
              <a:buFont typeface="Wingdings" pitchFamily="2" charset="2"/>
              <a:buChar char="Ø"/>
            </a:pPr>
            <a:r>
              <a:rPr lang="el-GR" b="1" dirty="0" smtClean="0"/>
              <a:t>Οικονομικές επιπτώσεις </a:t>
            </a:r>
            <a:r>
              <a:rPr lang="el-GR" dirty="0" smtClean="0"/>
              <a:t>– εξάρτηση τοπικής οικονομίας, εγκατάλειψη άλλων δραστηριοτήτων.</a:t>
            </a:r>
          </a:p>
          <a:p>
            <a:pPr>
              <a:buClrTx/>
              <a:buFont typeface="Wingdings" pitchFamily="2" charset="2"/>
              <a:buChar char="Ø"/>
            </a:pPr>
            <a:r>
              <a:rPr lang="el-GR" dirty="0" smtClean="0"/>
              <a:t>Λόγω ανταγωνισμού σε διεθνές επίπεδο υπάρχει </a:t>
            </a:r>
            <a:r>
              <a:rPr lang="el-GR" b="1" dirty="0" smtClean="0"/>
              <a:t>υποβάθμιση  ποιότητας τουρισμού και τουριστών</a:t>
            </a:r>
            <a:r>
              <a:rPr lang="el-GR" dirty="0" smtClean="0"/>
              <a:t>.</a:t>
            </a:r>
            <a:endParaRPr lang="el-GR" dirty="0"/>
          </a:p>
          <a:p>
            <a:pPr marL="36576" indent="0">
              <a:buNone/>
            </a:pPr>
            <a:endParaRPr lang="el-GR" dirty="0"/>
          </a:p>
        </p:txBody>
      </p:sp>
      <p:sp>
        <p:nvSpPr>
          <p:cNvPr id="4" name="Date Placeholder 3"/>
          <p:cNvSpPr>
            <a:spLocks noGrp="1"/>
          </p:cNvSpPr>
          <p:nvPr>
            <p:ph type="dt" sz="half" idx="10"/>
          </p:nvPr>
        </p:nvSpPr>
        <p:spPr/>
        <p:txBody>
          <a:bodyPr/>
          <a:lstStyle/>
          <a:p>
            <a:fld id="{69E56906-E18F-423B-A845-9B9A1F4CA229}" type="datetime1">
              <a:rPr lang="el-GR" smtClean="0"/>
              <a:pPr/>
              <a:t>10/2/2026</a:t>
            </a:fld>
            <a:endParaRPr lang="el-GR"/>
          </a:p>
        </p:txBody>
      </p:sp>
      <p:pic>
        <p:nvPicPr>
          <p:cNvPr id="2050" name="Picture 2" descr="Αποτέλεσμα εικόνας για τσολιαδάκια"/>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412776"/>
            <a:ext cx="4346575" cy="2664296"/>
          </a:xfrm>
          <a:prstGeom prst="rect">
            <a:avLst/>
          </a:prstGeom>
          <a:noFill/>
          <a:extLst>
            <a:ext uri="{909E8E84-426E-40DD-AFC4-6F175D3DCCD1}">
              <a14:hiddenFill xmlns:a14="http://schemas.microsoft.com/office/drawing/2010/main">
                <a:solidFill>
                  <a:srgbClr val="FFFFFF"/>
                </a:solidFill>
              </a14:hiddenFill>
            </a:ext>
          </a:extLst>
        </p:spPr>
      </p:pic>
      <p:pic>
        <p:nvPicPr>
          <p:cNvPr id="2052" name="Picture 4" descr="Αποτέλεσμα εικόνας για οικονομική κρίση"/>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343" y="4077072"/>
            <a:ext cx="4361918" cy="249569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889984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dirty="0" smtClean="0"/>
              <a:t>Ανάγκη για ύπαρξη νέων μορφών τουρισμού</a:t>
            </a:r>
            <a:endParaRPr lang="el-GR" dirty="0"/>
          </a:p>
        </p:txBody>
      </p:sp>
      <p:sp>
        <p:nvSpPr>
          <p:cNvPr id="3" name="Content Placeholder 2"/>
          <p:cNvSpPr>
            <a:spLocks noGrp="1"/>
          </p:cNvSpPr>
          <p:nvPr>
            <p:ph idx="1"/>
          </p:nvPr>
        </p:nvSpPr>
        <p:spPr>
          <a:xfrm>
            <a:off x="457200" y="1600201"/>
            <a:ext cx="7467600" cy="1108720"/>
          </a:xfrm>
        </p:spPr>
        <p:txBody>
          <a:bodyPr/>
          <a:lstStyle/>
          <a:p>
            <a:r>
              <a:rPr lang="el-GR" dirty="0" smtClean="0"/>
              <a:t>Εντοπισμός ειδικών χαρακτηριστικών τουριστικής ζήτησης και προσφοράς.</a:t>
            </a:r>
          </a:p>
          <a:p>
            <a:endParaRPr lang="el-GR" dirty="0"/>
          </a:p>
        </p:txBody>
      </p:sp>
      <p:sp>
        <p:nvSpPr>
          <p:cNvPr id="4" name="Date Placeholder 3"/>
          <p:cNvSpPr>
            <a:spLocks noGrp="1"/>
          </p:cNvSpPr>
          <p:nvPr>
            <p:ph type="dt" sz="half" idx="10"/>
          </p:nvPr>
        </p:nvSpPr>
        <p:spPr/>
        <p:txBody>
          <a:bodyPr/>
          <a:lstStyle/>
          <a:p>
            <a:fld id="{69E56906-E18F-423B-A845-9B9A1F4CA229}" type="datetime1">
              <a:rPr lang="el-GR" smtClean="0"/>
              <a:pPr/>
              <a:t>10/2/2026</a:t>
            </a:fld>
            <a:endParaRPr lang="el-GR"/>
          </a:p>
        </p:txBody>
      </p:sp>
      <p:graphicFrame>
        <p:nvGraphicFramePr>
          <p:cNvPr id="6" name="Table 5"/>
          <p:cNvGraphicFramePr>
            <a:graphicFrameLocks noGrp="1"/>
          </p:cNvGraphicFramePr>
          <p:nvPr>
            <p:extLst>
              <p:ext uri="{D42A27DB-BD31-4B8C-83A1-F6EECF244321}">
                <p14:modId xmlns:p14="http://schemas.microsoft.com/office/powerpoint/2010/main" val="2505053491"/>
              </p:ext>
            </p:extLst>
          </p:nvPr>
        </p:nvGraphicFramePr>
        <p:xfrm>
          <a:off x="1187624" y="2636912"/>
          <a:ext cx="6096000" cy="1010920"/>
        </p:xfrm>
        <a:graphic>
          <a:graphicData uri="http://schemas.openxmlformats.org/drawingml/2006/table">
            <a:tbl>
              <a:tblPr firstRow="1" bandRow="1">
                <a:tableStyleId>{5C22544A-7EE6-4342-B048-85BDC9FD1C3A}</a:tableStyleId>
              </a:tblPr>
              <a:tblGrid>
                <a:gridCol w="3048000"/>
                <a:gridCol w="3048000"/>
              </a:tblGrid>
              <a:tr h="370840">
                <a:tc>
                  <a:txBody>
                    <a:bodyPr/>
                    <a:lstStyle/>
                    <a:p>
                      <a:pPr algn="ctr"/>
                      <a:r>
                        <a:rPr lang="el-GR" dirty="0" smtClean="0"/>
                        <a:t>ΖΗΤΗΣΗ</a:t>
                      </a:r>
                      <a:endParaRPr lang="el-GR" dirty="0"/>
                    </a:p>
                  </a:txBody>
                  <a:tcPr/>
                </a:tc>
                <a:tc>
                  <a:txBody>
                    <a:bodyPr/>
                    <a:lstStyle/>
                    <a:p>
                      <a:pPr algn="ctr"/>
                      <a:r>
                        <a:rPr lang="el-GR" dirty="0" smtClean="0"/>
                        <a:t>ΠΡΟΣΦΟΡΑ</a:t>
                      </a:r>
                      <a:endParaRPr lang="el-GR" dirty="0"/>
                    </a:p>
                  </a:txBody>
                  <a:tcPr/>
                </a:tc>
              </a:tr>
              <a:tr h="370840">
                <a:tc>
                  <a:txBody>
                    <a:bodyPr/>
                    <a:lstStyle/>
                    <a:p>
                      <a:r>
                        <a:rPr lang="el-GR" dirty="0" smtClean="0"/>
                        <a:t>Ειδικά</a:t>
                      </a:r>
                      <a:r>
                        <a:rPr lang="el-GR" baseline="0" dirty="0" smtClean="0"/>
                        <a:t> κίνητρα που αφορούν τις δραστηριότητες</a:t>
                      </a:r>
                      <a:endParaRPr lang="el-GR" dirty="0"/>
                    </a:p>
                  </a:txBody>
                  <a:tcPr/>
                </a:tc>
                <a:tc>
                  <a:txBody>
                    <a:bodyPr/>
                    <a:lstStyle/>
                    <a:p>
                      <a:r>
                        <a:rPr lang="el-GR" dirty="0" smtClean="0"/>
                        <a:t>Συγκρότηση ενός</a:t>
                      </a:r>
                      <a:r>
                        <a:rPr lang="el-GR" baseline="0" dirty="0" smtClean="0"/>
                        <a:t> ειδικού (διαφορετικού) προιόντος</a:t>
                      </a:r>
                      <a:endParaRPr lang="el-GR" dirty="0"/>
                    </a:p>
                  </a:txBody>
                  <a:tcPr/>
                </a:tc>
              </a:tr>
            </a:tbl>
          </a:graphicData>
        </a:graphic>
      </p:graphicFrame>
      <p:pic>
        <p:nvPicPr>
          <p:cNvPr id="3074" name="Picture 2" descr="Αποτέλεσμα εικόνας για αθληση"/>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21164918">
            <a:off x="251520" y="4077072"/>
            <a:ext cx="3272880" cy="2176593"/>
          </a:xfrm>
          <a:prstGeom prst="rect">
            <a:avLst/>
          </a:prstGeom>
          <a:noFill/>
          <a:extLst>
            <a:ext uri="{909E8E84-426E-40DD-AFC4-6F175D3DCCD1}">
              <a14:hiddenFill xmlns:a14="http://schemas.microsoft.com/office/drawing/2010/main">
                <a:solidFill>
                  <a:srgbClr val="FFFFFF"/>
                </a:solidFill>
              </a14:hiddenFill>
            </a:ext>
          </a:extLst>
        </p:spPr>
      </p:pic>
      <p:pic>
        <p:nvPicPr>
          <p:cNvPr id="3076" name="Picture 4" descr="Αποτέλεσμα εικόνας για οικολογία"/>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550123">
            <a:off x="3190605" y="4306527"/>
            <a:ext cx="3022557" cy="1883778"/>
          </a:xfrm>
          <a:prstGeom prst="rect">
            <a:avLst/>
          </a:prstGeom>
          <a:noFill/>
          <a:extLst>
            <a:ext uri="{909E8E84-426E-40DD-AFC4-6F175D3DCCD1}">
              <a14:hiddenFill xmlns:a14="http://schemas.microsoft.com/office/drawing/2010/main">
                <a:solidFill>
                  <a:srgbClr val="FFFFFF"/>
                </a:solidFill>
              </a14:hiddenFill>
            </a:ext>
          </a:extLst>
        </p:spPr>
      </p:pic>
      <p:pic>
        <p:nvPicPr>
          <p:cNvPr id="3078" name="Picture 6" descr="Αποτέλεσμα εικόνας για γαστρονομία"/>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rot="20539400">
            <a:off x="6163052" y="4457939"/>
            <a:ext cx="2746968" cy="203095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8364903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n-US" dirty="0"/>
              <a:t> </a:t>
            </a:r>
            <a:endParaRPr lang="el-GR" dirty="0"/>
          </a:p>
        </p:txBody>
      </p:sp>
      <p:sp>
        <p:nvSpPr>
          <p:cNvPr id="3" name="Θέση περιεχομένου 2"/>
          <p:cNvSpPr>
            <a:spLocks noGrp="1"/>
          </p:cNvSpPr>
          <p:nvPr>
            <p:ph idx="1"/>
          </p:nvPr>
        </p:nvSpPr>
        <p:spPr/>
        <p:txBody>
          <a:bodyPr>
            <a:normAutofit/>
          </a:bodyPr>
          <a:lstStyle/>
          <a:p>
            <a:pPr marL="36576" indent="0" algn="ctr">
              <a:buNone/>
            </a:pPr>
            <a:r>
              <a:rPr lang="el-GR" sz="6000" dirty="0" smtClean="0">
                <a:solidFill>
                  <a:srgbClr val="FF0000"/>
                </a:solidFill>
                <a:effectLst>
                  <a:outerShdw blurRad="38100" dist="38100" dir="2700000" algn="tl">
                    <a:srgbClr val="000000">
                      <a:alpha val="43137"/>
                    </a:srgbClr>
                  </a:outerShdw>
                </a:effectLst>
              </a:rPr>
              <a:t>ΕΥΧΑΡΙΣΤΩ ΓΙΑ ΤΟ ΧΡΟΝΟ ΣΑΣ</a:t>
            </a:r>
            <a:endParaRPr lang="el-GR" sz="6000" dirty="0">
              <a:solidFill>
                <a:srgbClr val="FF0000"/>
              </a:solidFill>
              <a:effectLst>
                <a:outerShdw blurRad="38100" dist="38100" dir="2700000" algn="tl">
                  <a:srgbClr val="000000">
                    <a:alpha val="43137"/>
                  </a:srgbClr>
                </a:outerShdw>
              </a:effectLst>
            </a:endParaRPr>
          </a:p>
        </p:txBody>
      </p:sp>
      <p:sp>
        <p:nvSpPr>
          <p:cNvPr id="4" name="Θέση ημερομηνίας 3"/>
          <p:cNvSpPr>
            <a:spLocks noGrp="1"/>
          </p:cNvSpPr>
          <p:nvPr>
            <p:ph type="dt" sz="half" idx="10"/>
          </p:nvPr>
        </p:nvSpPr>
        <p:spPr/>
        <p:txBody>
          <a:bodyPr/>
          <a:lstStyle/>
          <a:p>
            <a:fld id="{69E56906-E18F-423B-A845-9B9A1F4CA229}" type="datetime1">
              <a:rPr lang="el-GR" smtClean="0"/>
              <a:pPr/>
              <a:t>10/2/2026</a:t>
            </a:fld>
            <a:endParaRPr lang="el-GR"/>
          </a:p>
        </p:txBody>
      </p:sp>
    </p:spTree>
    <p:extLst>
      <p:ext uri="{BB962C8B-B14F-4D97-AF65-F5344CB8AC3E}">
        <p14:creationId xmlns:p14="http://schemas.microsoft.com/office/powerpoint/2010/main" val="3075159860"/>
      </p:ext>
    </p:extLst>
  </p:cSld>
  <p:clrMapOvr>
    <a:masterClrMapping/>
  </p:clrMapOvr>
</p:sld>
</file>

<file path=ppt/theme/theme1.xml><?xml version="1.0" encoding="utf-8"?>
<a:theme xmlns:a="http://schemas.openxmlformats.org/drawingml/2006/main" name="Τεχνικό">
  <a:themeElements>
    <a:clrScheme name="Τεχνικό">
      <a:dk1>
        <a:sysClr val="windowText" lastClr="000000"/>
      </a:dk1>
      <a:lt1>
        <a:sysClr val="window" lastClr="FFFFFF"/>
      </a:lt1>
      <a:dk2>
        <a:srgbClr val="3B3B3B"/>
      </a:dk2>
      <a:lt2>
        <a:srgbClr val="D4D2D0"/>
      </a:lt2>
      <a:accent1>
        <a:srgbClr val="6EA0B0"/>
      </a:accent1>
      <a:accent2>
        <a:srgbClr val="CCAF0A"/>
      </a:accent2>
      <a:accent3>
        <a:srgbClr val="8D89A4"/>
      </a:accent3>
      <a:accent4>
        <a:srgbClr val="748560"/>
      </a:accent4>
      <a:accent5>
        <a:srgbClr val="9E9273"/>
      </a:accent5>
      <a:accent6>
        <a:srgbClr val="7E848D"/>
      </a:accent6>
      <a:hlink>
        <a:srgbClr val="00C8C3"/>
      </a:hlink>
      <a:folHlink>
        <a:srgbClr val="A116E0"/>
      </a:folHlink>
    </a:clrScheme>
    <a:fontScheme name="Τεχνικό">
      <a:majorFont>
        <a:latin typeface="Franklin Gothic Book"/>
        <a:ea typeface=""/>
        <a:cs typeface=""/>
        <a:font script="Jpan" typeface="ＭＳ Ｐゴシック"/>
        <a:font script="Hang" typeface="HY견고딕"/>
        <a:font script="Hans" typeface="宋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HGｺﾞｼｯｸM"/>
        <a:font script="Hang" typeface="HY중고딕"/>
        <a:font script="Hans" typeface="黑体"/>
        <a:font script="Hant" typeface="微軟正黑體"/>
        <a:font script="Arab" typeface="Tahoma"/>
        <a:font script="Hebr" typeface="Levenim MT"/>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Τεχνικό">
      <a:fillStyleLst>
        <a:solidFill>
          <a:schemeClr val="phClr"/>
        </a:solidFill>
        <a:gradFill rotWithShape="1">
          <a:gsLst>
            <a:gs pos="0">
              <a:schemeClr val="phClr">
                <a:tint val="1000"/>
              </a:schemeClr>
            </a:gs>
            <a:gs pos="68000">
              <a:schemeClr val="phClr">
                <a:tint val="77000"/>
              </a:schemeClr>
            </a:gs>
            <a:gs pos="81000">
              <a:schemeClr val="phClr">
                <a:tint val="79000"/>
              </a:schemeClr>
            </a:gs>
            <a:gs pos="86000">
              <a:schemeClr val="phClr">
                <a:tint val="73000"/>
              </a:schemeClr>
            </a:gs>
            <a:gs pos="100000">
              <a:schemeClr val="phClr">
                <a:tint val="35000"/>
              </a:schemeClr>
            </a:gs>
          </a:gsLst>
          <a:lin ang="5400000" scaled="1"/>
        </a:gradFill>
        <a:gradFill rotWithShape="1">
          <a:gsLst>
            <a:gs pos="0">
              <a:schemeClr val="phClr">
                <a:tint val="73000"/>
                <a:satMod val="150000"/>
              </a:schemeClr>
            </a:gs>
            <a:gs pos="25000">
              <a:schemeClr val="phClr">
                <a:tint val="96000"/>
                <a:shade val="80000"/>
                <a:satMod val="105000"/>
              </a:schemeClr>
            </a:gs>
            <a:gs pos="38000">
              <a:schemeClr val="phClr">
                <a:tint val="96000"/>
                <a:shade val="59000"/>
                <a:satMod val="120000"/>
              </a:schemeClr>
            </a:gs>
            <a:gs pos="55000">
              <a:schemeClr val="phClr">
                <a:shade val="57000"/>
                <a:satMod val="120000"/>
              </a:schemeClr>
            </a:gs>
            <a:gs pos="80000">
              <a:schemeClr val="phClr">
                <a:shade val="56000"/>
                <a:satMod val="145000"/>
              </a:schemeClr>
            </a:gs>
            <a:gs pos="88000">
              <a:schemeClr val="phClr">
                <a:shade val="63000"/>
                <a:satMod val="160000"/>
              </a:schemeClr>
            </a:gs>
            <a:gs pos="100000">
              <a:schemeClr val="phClr">
                <a:tint val="99555"/>
                <a:satMod val="155000"/>
              </a:schemeClr>
            </a:gs>
          </a:gsLst>
          <a:lin ang="5400000" scaled="1"/>
        </a:gradFill>
      </a:fillStyleLst>
      <a:lnStyleLst>
        <a:ln w="9525" cap="flat" cmpd="sng" algn="ctr">
          <a:solidFill>
            <a:schemeClr val="phClr">
              <a:shade val="60000"/>
              <a:satMod val="300000"/>
            </a:schemeClr>
          </a:solidFill>
          <a:prstDash val="solid"/>
        </a:ln>
        <a:ln w="19050" cap="flat" cmpd="sng" algn="ctr">
          <a:solidFill>
            <a:schemeClr val="phClr"/>
          </a:solidFill>
          <a:prstDash val="solid"/>
        </a:ln>
        <a:ln w="19050" cap="flat" cmpd="sng" algn="ctr">
          <a:solidFill>
            <a:schemeClr val="phClr"/>
          </a:solidFill>
          <a:prstDash val="solid"/>
        </a:ln>
      </a:lnStyleLst>
      <a:effectStyleLst>
        <a:effectStyle>
          <a:effectLst>
            <a:glow rad="63500">
              <a:schemeClr val="phClr">
                <a:tint val="30000"/>
                <a:shade val="95000"/>
                <a:satMod val="300000"/>
                <a:alpha val="50000"/>
              </a:schemeClr>
            </a:glow>
          </a:effectLst>
        </a:effectStyle>
        <a:effectStyle>
          <a:effectLst>
            <a:glow rad="70000">
              <a:schemeClr val="phClr">
                <a:tint val="30000"/>
                <a:shade val="95000"/>
                <a:satMod val="300000"/>
                <a:alpha val="50000"/>
              </a:schemeClr>
            </a:glow>
          </a:effectLst>
        </a:effectStyle>
        <a:effectStyle>
          <a:effectLst>
            <a:glow rad="76200">
              <a:schemeClr val="phClr">
                <a:tint val="30000"/>
                <a:shade val="95000"/>
                <a:satMod val="300000"/>
                <a:alpha val="50000"/>
              </a:schemeClr>
            </a:glow>
          </a:effectLst>
          <a:scene3d>
            <a:camera prst="orthographicFront" fov="0">
              <a:rot lat="0" lon="0" rev="0"/>
            </a:camera>
            <a:lightRig rig="harsh" dir="t">
              <a:rot lat="6000000" lon="6000000" rev="0"/>
            </a:lightRig>
          </a:scene3d>
          <a:sp3d contourW="10000" prstMaterial="metal">
            <a:bevelT w="20000" h="9000" prst="softRound"/>
            <a:contourClr>
              <a:schemeClr val="phClr">
                <a:shade val="30000"/>
                <a:satMod val="200000"/>
              </a:schemeClr>
            </a:contourClr>
          </a:sp3d>
        </a:effectStyle>
      </a:effectStyleLst>
      <a:bgFillStyleLst>
        <a:solidFill>
          <a:schemeClr val="phClr"/>
        </a:solidFill>
        <a:gradFill rotWithShape="1">
          <a:gsLst>
            <a:gs pos="0">
              <a:schemeClr val="phClr">
                <a:shade val="40000"/>
                <a:satMod val="150000"/>
              </a:schemeClr>
            </a:gs>
            <a:gs pos="30000">
              <a:schemeClr val="phClr">
                <a:shade val="60000"/>
                <a:satMod val="150000"/>
              </a:schemeClr>
            </a:gs>
            <a:gs pos="100000">
              <a:schemeClr val="phClr">
                <a:tint val="83000"/>
                <a:satMod val="200000"/>
              </a:schemeClr>
            </a:gs>
          </a:gsLst>
          <a:lin ang="13000000" scaled="0"/>
        </a:gradFill>
        <a:gradFill rotWithShape="1">
          <a:gsLst>
            <a:gs pos="0">
              <a:schemeClr val="phClr">
                <a:tint val="78000"/>
                <a:satMod val="220000"/>
              </a:schemeClr>
            </a:gs>
            <a:gs pos="100000">
              <a:schemeClr val="phClr">
                <a:shade val="35000"/>
                <a:satMod val="155000"/>
              </a:schemeClr>
            </a:gs>
          </a:gsLst>
          <a:path path="circle">
            <a:fillToRect l="60000" t="50000" r="40000" b="50000"/>
          </a:path>
        </a:grad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Technic</Template>
  <TotalTime>165</TotalTime>
  <Words>277</Words>
  <Application>Microsoft Office PowerPoint</Application>
  <PresentationFormat>Προβολή στην οθόνη (4:3)</PresentationFormat>
  <Paragraphs>45</Paragraphs>
  <Slides>8</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8</vt:i4>
      </vt:variant>
    </vt:vector>
  </HeadingPairs>
  <TitlesOfParts>
    <vt:vector size="9" baseType="lpstr">
      <vt:lpstr>Τεχνικό</vt:lpstr>
      <vt:lpstr>1. ΤΟΥΡΙΣΜΟΣ ΕΥΕΞΙΑΣ</vt:lpstr>
      <vt:lpstr>Niche Tourism – Τουρισμός Γωνιά????</vt:lpstr>
      <vt:lpstr>Niche tourism – από πού προήλθε?</vt:lpstr>
      <vt:lpstr>Έννοιες -Ορισμοί</vt:lpstr>
      <vt:lpstr>Αμφισβήτηση οφέλους μαζικού τουρισμού.</vt:lpstr>
      <vt:lpstr>Αμφισβήτηση οφέλους μαζικού τουρισμού.</vt:lpstr>
      <vt:lpstr>Ανάγκη για ύπαρξη νέων μορφών τουρισμού</vt:lpstr>
      <vt:lpstr>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Διαφάνεια 1</dc:title>
  <dc:creator>User</dc:creator>
  <cp:lastModifiedBy>User</cp:lastModifiedBy>
  <cp:revision>25</cp:revision>
  <dcterms:created xsi:type="dcterms:W3CDTF">2016-10-09T07:13:51Z</dcterms:created>
  <dcterms:modified xsi:type="dcterms:W3CDTF">2026-02-10T13:02:12Z</dcterms:modified>
</cp:coreProperties>
</file>