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68" r:id="rId3"/>
    <p:sldId id="270" r:id="rId4"/>
    <p:sldId id="271" r:id="rId5"/>
    <p:sldId id="291" r:id="rId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E425A3-FFCC-4D90-8AD9-893E66525FE3}" type="datetimeFigureOut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31D4C1-0D10-4A22-8015-F709D81114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108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6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FA42B-C462-4B17-ABBA-EEECDE1A9336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C2323-592D-4EC2-8DD2-692B59EF3E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2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BE8FC-36E1-4269-BE28-7FBED5B7A3C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F42BB-732A-43C1-B755-BCE44AA325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498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EE2E9-209D-409E-BC21-D4F06EEAD16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74552-99A5-4A2E-AEC8-A054363B210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685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4737B-A941-4AF3-BA67-E5923EDD2C78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C4F9D-C751-45A0-84B8-52DF5706497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748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6E907-9812-4F7E-8EDD-A3E8382FC4E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2AE2-707B-4463-8CFB-986429346E6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952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6364E-178A-4AC6-9C48-C59EED69AF9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44D97-D656-48FC-9B2E-C284857AB7F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03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8731-E9CB-4B13-A1FE-CBB85742F5A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8DB0-F5D4-4F07-9348-1FBC95A5E2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776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80DFE-636B-4431-A774-587FDEF037E3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270E5-F366-4803-A5FF-8CEACB57E2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888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2AC6-1C66-49F6-8723-0802B18A9D62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3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1E8E-ED01-4EC8-99D2-C19F6E781B6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94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2B0AE-18D4-4F90-9A8F-F56F42941C3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BD728-6694-4441-BA8B-BFBABA14AD9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61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10186-CB2E-49E0-A664-CBAC4CD1BD7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3157D-B4A7-42E5-9F14-AAC8416D55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339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8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1029" name="29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559ABC-8726-43D2-90F6-25BBF07B1D9F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0C24B2-0539-4013-9FC1-1D2D26C6322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33" r:id="rId2"/>
    <p:sldLayoutId id="2147483740" r:id="rId3"/>
    <p:sldLayoutId id="2147483734" r:id="rId4"/>
    <p:sldLayoutId id="2147483741" r:id="rId5"/>
    <p:sldLayoutId id="2147483735" r:id="rId6"/>
    <p:sldLayoutId id="2147483736" r:id="rId7"/>
    <p:sldLayoutId id="2147483742" r:id="rId8"/>
    <p:sldLayoutId id="2147483743" r:id="rId9"/>
    <p:sldLayoutId id="2147483737" r:id="rId10"/>
    <p:sldLayoutId id="2147483738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15616" y="1556792"/>
            <a:ext cx="6480048" cy="2085216"/>
          </a:xfrm>
          <a:extLst/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6000" dirty="0" smtClean="0"/>
              <a:t>7. </a:t>
            </a:r>
            <a:r>
              <a:rPr lang="el-GR" sz="6000" dirty="0" smtClean="0"/>
              <a:t>ΚΟΙΝΩΝΙΚΟΣ ΤΟΥΡΙΣΜΟΣ</a:t>
            </a:r>
            <a:endParaRPr lang="el-GR" sz="6000" dirty="0"/>
          </a:p>
        </p:txBody>
      </p:sp>
      <p:sp>
        <p:nvSpPr>
          <p:cNvPr id="7171" name="2 - Υπότιτλος"/>
          <p:cNvSpPr>
            <a:spLocks noGrp="1"/>
          </p:cNvSpPr>
          <p:nvPr>
            <p:ph type="subTitle" idx="1"/>
          </p:nvPr>
        </p:nvSpPr>
        <p:spPr>
          <a:xfrm>
            <a:off x="611188" y="3860800"/>
            <a:ext cx="7407275" cy="2016125"/>
          </a:xfrm>
        </p:spPr>
        <p:txBody>
          <a:bodyPr/>
          <a:lstStyle/>
          <a:p>
            <a:pPr algn="l" eaLnBrk="1" hangingPunct="1"/>
            <a:r>
              <a:rPr lang="el-GR" dirty="0" smtClean="0"/>
              <a:t>Διάλεξη </a:t>
            </a:r>
            <a:r>
              <a:rPr lang="el-GR" dirty="0" smtClean="0"/>
              <a:t>7</a:t>
            </a:r>
            <a:r>
              <a:rPr lang="el-GR" baseline="30000" dirty="0" smtClean="0"/>
              <a:t>η</a:t>
            </a:r>
            <a:r>
              <a:rPr lang="el-GR" dirty="0" smtClean="0"/>
              <a:t> </a:t>
            </a:r>
            <a:r>
              <a:rPr lang="el-GR" dirty="0" smtClean="0"/>
              <a:t>: ΚΟΙΝΩΝΙΚΟΣ</a:t>
            </a:r>
          </a:p>
          <a:p>
            <a:pPr algn="l" eaLnBrk="1" hangingPunct="1"/>
            <a:r>
              <a:rPr lang="el-GR" dirty="0" smtClean="0"/>
              <a:t>Εισηγητής: Γερεντές Νίκος</a:t>
            </a:r>
          </a:p>
          <a:p>
            <a:pPr algn="l" eaLnBrk="1" hangingPunct="1"/>
            <a:endParaRPr lang="el-GR" dirty="0" smtClean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68A017F-FF8A-422F-9268-1FF5FE4C0CF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Κοινωνικός τουρισμός- Ιστορική εξέλιξη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eaLnBrk="1" hangingPunct="1">
              <a:buClrTx/>
              <a:buFont typeface="Wingdings" pitchFamily="2" charset="2"/>
              <a:buChar char="Ø"/>
            </a:pPr>
            <a:r>
              <a:rPr lang="el-GR" sz="2400" dirty="0" smtClean="0"/>
              <a:t>1920 το Διεθνές Γραφείο Εργασίας διοργανώνει το 1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συνέδριο για αξιοποίηση ελεύθερου χρόνου εργαζομένων</a:t>
            </a: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l-GR" sz="2400" dirty="0" smtClean="0"/>
              <a:t>1930 εκδηλώνεται πιο έντονο ενδιαφέρον για κοινωνικό τουρισμό</a:t>
            </a: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l-GR" sz="2400" dirty="0" smtClean="0"/>
              <a:t>1936 Παρίσι υπογράφεται νομοθετική ρύθμιση που καθιερώνει το θεσμό των πληρωμένων διακοπών</a:t>
            </a: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l-GR" sz="2400" dirty="0" smtClean="0"/>
              <a:t>Ελλάδα 1962 καθιερώνεται το επίδομα αδείας</a:t>
            </a: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l-GR" sz="2400" dirty="0" smtClean="0"/>
              <a:t>1982 εφαρμόζεται ο κοινωνικός τουρισμός (ΕΟΤ, Γενική Γραμματεία Νέας Γενιάς, Εργατική Εστία, Γενική Γραμματεία Ισότητας)</a:t>
            </a:r>
          </a:p>
          <a:p>
            <a:pPr eaLnBrk="1" hangingPunct="1">
              <a:buClrTx/>
              <a:buFont typeface="Wingdings" pitchFamily="2" charset="2"/>
              <a:buChar char="Ø"/>
            </a:pPr>
            <a:r>
              <a:rPr lang="el-GR" sz="2400" dirty="0" smtClean="0"/>
              <a:t>Σήμερα ο τουρισμός ατόμων με ειδικές ανάγκες και 3</a:t>
            </a:r>
            <a:r>
              <a:rPr lang="el-GR" sz="2400" baseline="30000" dirty="0" smtClean="0"/>
              <a:t>ης</a:t>
            </a:r>
            <a:r>
              <a:rPr lang="el-GR" sz="2400" dirty="0" smtClean="0"/>
              <a:t> ηλικίας παρουσιάζει αυξανόμενη τάση. </a:t>
            </a:r>
          </a:p>
          <a:p>
            <a:pPr eaLnBrk="1" hangingPunct="1">
              <a:buClrTx/>
              <a:buFont typeface="Wingdings" pitchFamily="2" charset="2"/>
              <a:buChar char="Ø"/>
            </a:pPr>
            <a:endParaRPr lang="el-GR" sz="2400" dirty="0" smtClean="0"/>
          </a:p>
          <a:p>
            <a:pPr eaLnBrk="1" hangingPunct="1">
              <a:buClrTx/>
              <a:buFont typeface="Wingdings" pitchFamily="2" charset="2"/>
              <a:buChar char="Ø"/>
            </a:pPr>
            <a:endParaRPr lang="el-GR" sz="2400" dirty="0" smtClean="0"/>
          </a:p>
          <a:p>
            <a:pPr eaLnBrk="1" hangingPunct="1"/>
            <a:endParaRPr lang="el-G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513763" cy="936625"/>
          </a:xfrm>
        </p:spPr>
        <p:txBody>
          <a:bodyPr/>
          <a:lstStyle/>
          <a:p>
            <a:pPr eaLnBrk="1" hangingPunct="1"/>
            <a:r>
              <a:rPr lang="el-GR" dirty="0"/>
              <a:t>Κοινωνικός </a:t>
            </a:r>
            <a:r>
              <a:rPr lang="el-GR" dirty="0" smtClean="0"/>
              <a:t>τουρισμός - ανάλυση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0" y="980729"/>
            <a:ext cx="8532440" cy="5328591"/>
          </a:xfrm>
        </p:spPr>
        <p:txBody>
          <a:bodyPr/>
          <a:lstStyle/>
          <a:p>
            <a:pPr marL="34925" indent="0" eaLnBrk="1" hangingPunct="1">
              <a:buFont typeface="Wingdings 2" pitchFamily="18" charset="2"/>
              <a:buNone/>
            </a:pPr>
            <a:r>
              <a:rPr lang="el-GR" sz="2400" b="1" dirty="0" smtClean="0"/>
              <a:t>Σκοποί/στόχοι: </a:t>
            </a:r>
            <a:r>
              <a:rPr lang="el-GR" sz="2400" dirty="0" smtClean="0"/>
              <a:t>Στα πλαίσια ‘Κράτους Πρόνοιας’ να εξασφαλίσει διακοπές σε άτομα με χαμηλό εισόδημα. Κοινωνική παροχή για νέους, ανέργους, αγρότες, πολύτεκνους.</a:t>
            </a:r>
          </a:p>
          <a:p>
            <a:pPr marL="34925" indent="0" eaLnBrk="1" hangingPunct="1">
              <a:buFont typeface="Wingdings 2" pitchFamily="18" charset="2"/>
              <a:buNone/>
            </a:pPr>
            <a:r>
              <a:rPr lang="el-GR" sz="2400" b="1" dirty="0" smtClean="0"/>
              <a:t>Οργάνωση/ διαχείρηση: </a:t>
            </a:r>
            <a:r>
              <a:rPr lang="el-GR" sz="2400" dirty="0" smtClean="0"/>
              <a:t>Το κράτος έχει την αποκλειστική ευθύνη για επιλογή τουρ. Προορισμών, καταλυμάτων, περίοδο, διάρκεια είδος διαμονής και διατροφής</a:t>
            </a:r>
          </a:p>
          <a:p>
            <a:pPr marL="34925" indent="0" eaLnBrk="1" hangingPunct="1">
              <a:buFont typeface="Wingdings 2" pitchFamily="18" charset="2"/>
              <a:buNone/>
            </a:pPr>
            <a:r>
              <a:rPr lang="el-GR" sz="2400" b="1" dirty="0" smtClean="0"/>
              <a:t>Τρόποι οργάνωσης</a:t>
            </a:r>
          </a:p>
          <a:p>
            <a:pPr marL="34925" indent="0" eaLnBrk="1" hangingPunct="1">
              <a:buFont typeface="Wingdings 2" pitchFamily="18" charset="2"/>
              <a:buNone/>
            </a:pPr>
            <a:r>
              <a:rPr lang="el-GR" sz="2400" dirty="0" smtClean="0"/>
              <a:t>Το κράτος συνεργάζεται με:</a:t>
            </a:r>
          </a:p>
          <a:p>
            <a:pPr marL="377825" indent="-342900" eaLnBrk="1" hangingPunct="1"/>
            <a:r>
              <a:rPr lang="el-GR" sz="2400" dirty="0" smtClean="0"/>
              <a:t>Διαφόρων ειδών καταλύματα</a:t>
            </a:r>
          </a:p>
          <a:p>
            <a:pPr marL="377825" indent="-342900" eaLnBrk="1" hangingPunct="1"/>
            <a:r>
              <a:rPr lang="el-GR" sz="2400" dirty="0" smtClean="0"/>
              <a:t>Κέντρα ψυχαγωγίας διασκέδασης</a:t>
            </a:r>
          </a:p>
          <a:p>
            <a:pPr marL="377825" indent="-342900" eaLnBrk="1" hangingPunct="1"/>
            <a:r>
              <a:rPr lang="el-GR" sz="2400" dirty="0" smtClean="0"/>
              <a:t>Εταιρίες μαζικής μεταφοράς</a:t>
            </a:r>
          </a:p>
          <a:p>
            <a:pPr marL="377825" indent="-342900" eaLnBrk="1" hangingPunct="1"/>
            <a:r>
              <a:rPr lang="el-GR" sz="2400" dirty="0" smtClean="0"/>
              <a:t>Καταστήματα εστίασης</a:t>
            </a:r>
          </a:p>
          <a:p>
            <a:pPr marL="377825" indent="-342900" eaLnBrk="1" hangingPunct="1"/>
            <a:r>
              <a:rPr lang="el-GR" sz="2400" dirty="0" smtClean="0"/>
              <a:t>Τουριστικά γραφεία και πρακτορεία.</a:t>
            </a:r>
          </a:p>
          <a:p>
            <a:pPr marL="34925" indent="0" eaLnBrk="1" hangingPunct="1">
              <a:buFont typeface="Wingdings 2" pitchFamily="18" charset="2"/>
              <a:buNone/>
            </a:pPr>
            <a:endParaRPr lang="el-GR" sz="2800" b="1" dirty="0" smtClean="0"/>
          </a:p>
          <a:p>
            <a:pPr marL="34925" indent="0" eaLnBrk="1" hangingPunct="1">
              <a:buFont typeface="Wingdings 2" pitchFamily="18" charset="2"/>
              <a:buNone/>
            </a:pPr>
            <a:endParaRPr lang="el-GR" sz="2800" dirty="0" smtClean="0"/>
          </a:p>
          <a:p>
            <a:pPr marL="34925" indent="0" eaLnBrk="1" hangingPunct="1">
              <a:buFont typeface="Wingdings 2" pitchFamily="18" charset="2"/>
              <a:buNone/>
            </a:pPr>
            <a:endParaRPr lang="el-GR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2" name="AutoShape 2" descr="Αποτέλεσμα εικόνας για κοινωνικός τουρισμό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3" name="AutoShape 4" descr="Αποτέλεσμα εικόνας για κοινωνικός τουρισμός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5" name="AutoShape 6" descr="Αποτέλεσμα εικόνας για κοινωνικός τουρισμός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4344" name="Picture 8" descr="Αποτέλεσμα εικόνας για κοινωνικός τουρισμό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674" y="3717032"/>
            <a:ext cx="3488326" cy="3121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55575" y="312738"/>
            <a:ext cx="8737600" cy="307975"/>
          </a:xfrm>
        </p:spPr>
        <p:txBody>
          <a:bodyPr/>
          <a:lstStyle/>
          <a:p>
            <a:pPr eaLnBrk="1" hangingPunct="1"/>
            <a:r>
              <a:rPr lang="el-GR" dirty="0"/>
              <a:t>Κοινωνικός τουρισμός - </a:t>
            </a:r>
            <a:r>
              <a:rPr lang="el-GR" dirty="0" smtClean="0"/>
              <a:t>ανάλυση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8172400" cy="5688930"/>
          </a:xfrm>
        </p:spPr>
        <p:txBody>
          <a:bodyPr/>
          <a:lstStyle/>
          <a:p>
            <a:pPr marL="34925" indent="0" eaLnBrk="1" hangingPunct="1">
              <a:buNone/>
            </a:pPr>
            <a:r>
              <a:rPr lang="el-GR" sz="2200" b="1" dirty="0" smtClean="0"/>
              <a:t>Υπηρεσίες. Υποδομή, πρόσβαση:</a:t>
            </a:r>
          </a:p>
          <a:p>
            <a:pPr marL="377825" indent="-342900" eaLnBrk="1" hangingPunct="1">
              <a:buClrTx/>
              <a:buFont typeface="Arial" pitchFamily="34" charset="0"/>
              <a:buChar char="•"/>
            </a:pPr>
            <a:r>
              <a:rPr lang="el-GR" sz="2200" dirty="0" smtClean="0"/>
              <a:t>Εγκαταστάσεις – χρησιμοποιούνται αυτές του μαζικού τουρισμού</a:t>
            </a:r>
          </a:p>
          <a:p>
            <a:pPr marL="377825" indent="-342900" eaLnBrk="1" hangingPunct="1">
              <a:buClrTx/>
              <a:buFont typeface="Arial" pitchFamily="34" charset="0"/>
              <a:buChar char="•"/>
            </a:pPr>
            <a:r>
              <a:rPr lang="el-GR" sz="2200" dirty="0" smtClean="0"/>
              <a:t>Εξυπηρετήσεις / παροχές – συνδιασμός χαμηλής τιμής και ποιότητας.Χορήγηση επιδομάτων διακοπών ή χρηματοδότησης διακοπών με ευνοικούς όρους</a:t>
            </a:r>
          </a:p>
          <a:p>
            <a:pPr marL="377825" indent="-342900" eaLnBrk="1" hangingPunct="1">
              <a:buClrTx/>
              <a:buFont typeface="Arial" pitchFamily="34" charset="0"/>
              <a:buChar char="•"/>
            </a:pPr>
            <a:r>
              <a:rPr lang="el-GR" sz="2200" dirty="0" smtClean="0"/>
              <a:t>Προσβασιμότητα – εύκολη μετάβαση σε προορισμούς και διευκολύνσεις σεα συγκοινωνιακά μέσα.</a:t>
            </a:r>
          </a:p>
          <a:p>
            <a:pPr marL="36512" indent="0" eaLnBrk="1" hangingPunct="1">
              <a:buFont typeface="Wingdings 2" pitchFamily="18" charset="2"/>
              <a:buNone/>
              <a:defRPr/>
            </a:pPr>
            <a:r>
              <a:rPr lang="el-GR" sz="2200" b="1" dirty="0" smtClean="0"/>
              <a:t>Θέλγητρα , πόροι , ενδιαφέροντα: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Περιοχές μη κορεσμένες τουριστικά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Εποχή εκτός μηνών αιχμής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Ποικιλία πόρων (πολιτιστικών, θρησκευτικών ψυχαγωγικών, αθλητικών)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Χλωρίδα και πανίδα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Ποικιλία τουριστικών καταλυμάτων (ξενώνες, </a:t>
            </a:r>
            <a:r>
              <a:rPr lang="en-US" sz="2200" dirty="0" smtClean="0"/>
              <a:t>camping</a:t>
            </a:r>
            <a:r>
              <a:rPr lang="el-GR" sz="2200" dirty="0" smtClean="0"/>
              <a:t>, ενοικιαζόμενα, ξενοδοχεία)</a:t>
            </a:r>
          </a:p>
          <a:p>
            <a:pPr eaLnBrk="1" hangingPunct="1">
              <a:buClrTx/>
              <a:buFont typeface="Arial" pitchFamily="34" charset="0"/>
              <a:buChar char="•"/>
              <a:defRPr/>
            </a:pPr>
            <a:endParaRPr lang="el-GR" sz="2200" dirty="0" smtClean="0"/>
          </a:p>
          <a:p>
            <a:pPr eaLnBrk="1" hangingPunct="1">
              <a:buClrTx/>
              <a:buFont typeface="Arial" pitchFamily="34" charset="0"/>
              <a:buChar char="•"/>
              <a:defRPr/>
            </a:pPr>
            <a:endParaRPr lang="el-GR" sz="2200" dirty="0" smtClean="0"/>
          </a:p>
          <a:p>
            <a:pPr eaLnBrk="1" hangingPunct="1">
              <a:buClrTx/>
              <a:buFont typeface="Arial" pitchFamily="34" charset="0"/>
              <a:buChar char="•"/>
              <a:defRPr/>
            </a:pPr>
            <a:endParaRPr lang="el-GR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26629" name="AutoShape 2" descr="Αποτέλεσμα εικόνας για Ελληνική ορνιθολογική εταιρί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6630" name="AutoShape 4" descr="Αποτέλεσμα εικόνας για Ελληνική ορνιθολογική εταιρία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6631" name="AutoShape 6" descr="Αποτέλεσμα εικόνας για Ελληνική ορνιθολογική εταιρία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pic>
        <p:nvPicPr>
          <p:cNvPr id="15362" name="Picture 2" descr="Αποτέλεσμα εικόνας για κοινωνικός τουρισμό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7" y="3573016"/>
            <a:ext cx="3707904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pPr eaLnBrk="1" hangingPunct="1"/>
            <a:r>
              <a:rPr lang="el-GR" sz="3200" dirty="0"/>
              <a:t>Κοινωνικός τουρισμός</a:t>
            </a:r>
            <a:r>
              <a:rPr lang="el-GR" sz="3200" b="1" dirty="0" smtClean="0"/>
              <a:t>– τουριστική ζήτηση τάσεις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615905"/>
          </a:xfrm>
        </p:spPr>
        <p:txBody>
          <a:bodyPr/>
          <a:lstStyle/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200" b="1" dirty="0" smtClean="0"/>
              <a:t>Χωρική διάσταση: </a:t>
            </a:r>
            <a:endParaRPr lang="el-GR" sz="2200" dirty="0"/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200" dirty="0" smtClean="0"/>
              <a:t>Εσωτερικός κυρίως τουρισμός. Επιλέγονται οι προορισμοί βάση γεωγραφικής ισοκατανομής μεταξύ 13 περιφερειών σε μη κορεσμένες περιοχές.</a:t>
            </a:r>
          </a:p>
          <a:p>
            <a:pPr marL="36512" indent="0" eaLnBrk="1" hangingPunct="1">
              <a:buClrTx/>
              <a:buNone/>
              <a:defRPr/>
            </a:pPr>
            <a:r>
              <a:rPr lang="el-GR" sz="2200" b="1" dirty="0" smtClean="0"/>
              <a:t>Χρονική διάσταση: </a:t>
            </a:r>
            <a:r>
              <a:rPr lang="en-US" sz="2200" dirty="0" smtClean="0"/>
              <a:t>Low season </a:t>
            </a:r>
            <a:r>
              <a:rPr lang="el-GR" sz="2200" dirty="0" smtClean="0"/>
              <a:t>περίοδος και διαρκέι από 2 έως 8 ημέρες (έχουν ισχύ έως 9 μήνες από την ημερομηνία εκδοσής τους)</a:t>
            </a:r>
            <a:endParaRPr lang="en-US" sz="2200" dirty="0" smtClean="0"/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200" b="1" dirty="0" smtClean="0"/>
              <a:t>Αγορά στόχος/ταξιδιωτική δαπάνη: 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Εργαζόμενοι συνταξιούχοι με χαμηλό εισόδημα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Άνεργοι, υπερήλικες, άτομα με ειδικές ανάγκες, πολύτεκνοι, αγρότες, πολιτικοί πρόσφυγες, νέοι χωρίς δικό τους εισόδημα.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200" b="1" dirty="0" smtClean="0"/>
              <a:t>Τουριστικό πακέτο:</a:t>
            </a:r>
          </a:p>
          <a:p>
            <a:pPr marL="36512" indent="0" eaLnBrk="1" hangingPunct="1">
              <a:buClrTx/>
              <a:buNone/>
              <a:defRPr/>
            </a:pPr>
            <a:r>
              <a:rPr lang="el-GR" sz="2200" dirty="0" smtClean="0"/>
              <a:t>Διαμονή(όλα τα είδη καταλυμάτων)Διατροφή(περιλαμβάνεται πρωινό η ημιδιατροφή ή πλήρης διατροφή) Μεταφορά/</a:t>
            </a:r>
            <a:r>
              <a:rPr lang="en-US" sz="2200" dirty="0" smtClean="0"/>
              <a:t>transfer (</a:t>
            </a:r>
            <a:r>
              <a:rPr lang="el-GR" sz="2200" dirty="0" smtClean="0"/>
              <a:t>σπάνια συμπεριλαμβάνεται), Δραστηριότητες (διάφορες. Θεατρικές εκδηλώσεις, συναυλίες, αθλητικές και εκπαιδευτικές δραστηριότητες)</a:t>
            </a:r>
            <a:endParaRPr lang="el-GR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Τεχνικό">
  <a:themeElements>
    <a:clrScheme name="Τεχνικό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7386</TotalTime>
  <Words>377</Words>
  <Application>Microsoft Office PowerPoint</Application>
  <PresentationFormat>Προβολή στην οθόνη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Τεχνικό</vt:lpstr>
      <vt:lpstr>7. ΚΟΙΝΩΝΙΚΟΣ ΤΟΥΡΙΣΜΟΣ</vt:lpstr>
      <vt:lpstr>Κοινωνικός τουρισμός- Ιστορική εξέλιξη</vt:lpstr>
      <vt:lpstr>Κοινωνικός τουρισμός - ανάλυση</vt:lpstr>
      <vt:lpstr>Κοινωνικός τουρισμός - ανάλυση</vt:lpstr>
      <vt:lpstr>Κοινωνικός τουρισμός– τουριστική ζήτηση τάσεις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230</cp:revision>
  <dcterms:created xsi:type="dcterms:W3CDTF">2016-10-09T07:13:51Z</dcterms:created>
  <dcterms:modified xsi:type="dcterms:W3CDTF">2026-02-10T13:13:46Z</dcterms:modified>
</cp:coreProperties>
</file>